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7" r:id="rId1"/>
    <p:sldMasterId id="2147483764" r:id="rId2"/>
    <p:sldMasterId id="214748378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636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667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1774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670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1201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85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255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499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534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763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8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919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689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179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21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6856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161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6026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593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8718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71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1632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4005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5200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2017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8192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8197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38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5606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5397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4312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2271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50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970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8091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2009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3110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15820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6633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07638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102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7827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90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82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47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71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03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12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0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0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46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2"/>
          <p:cNvSpPr/>
          <p:nvPr/>
        </p:nvSpPr>
        <p:spPr>
          <a:xfrm>
            <a:off x="1216080" y="3030480"/>
            <a:ext cx="9141840" cy="1002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Проект по озеленению территории </a:t>
            </a:r>
            <a:r>
              <a:t/>
            </a:r>
            <a:br/>
            <a:r>
              <a:rPr lang="ru-RU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в поселке Буланаш.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123" name="CustomShape 5"/>
          <p:cNvSpPr/>
          <p:nvPr/>
        </p:nvSpPr>
        <p:spPr>
          <a:xfrm>
            <a:off x="568440" y="1892160"/>
            <a:ext cx="10905480" cy="637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E31B32"/>
                </a:solidFill>
                <a:latin typeface="Calibri"/>
                <a:ea typeface="DejaVu Sans"/>
              </a:rPr>
              <a:t>Направление «Агро- и биотехнологии»</a:t>
            </a:r>
            <a:endParaRPr lang="ru-RU" sz="3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106560" y="201256"/>
            <a:ext cx="11789640" cy="1312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Команда проекта</a:t>
            </a:r>
            <a:endParaRPr lang="ru-RU" sz="4400" b="0" strike="noStrike" spc="-1" dirty="0">
              <a:latin typeface="Arial"/>
            </a:endParaRPr>
          </a:p>
        </p:txBody>
      </p:sp>
      <p:pic>
        <p:nvPicPr>
          <p:cNvPr id="167" name="Picture 2"/>
          <p:cNvPicPr/>
          <p:nvPr/>
        </p:nvPicPr>
        <p:blipFill>
          <a:blip r:embed="rId2"/>
          <a:stretch/>
        </p:blipFill>
        <p:spPr>
          <a:xfrm>
            <a:off x="867240" y="2345176"/>
            <a:ext cx="875880" cy="1075680"/>
          </a:xfrm>
          <a:prstGeom prst="rect">
            <a:avLst/>
          </a:prstGeom>
          <a:ln w="9360">
            <a:noFill/>
          </a:ln>
        </p:spPr>
      </p:pic>
      <p:pic>
        <p:nvPicPr>
          <p:cNvPr id="168" name="Picture 4"/>
          <p:cNvPicPr/>
          <p:nvPr/>
        </p:nvPicPr>
        <p:blipFill>
          <a:blip r:embed="rId3"/>
          <a:stretch/>
        </p:blipFill>
        <p:spPr>
          <a:xfrm>
            <a:off x="2538351" y="4073625"/>
            <a:ext cx="807480" cy="1077480"/>
          </a:xfrm>
          <a:prstGeom prst="rect">
            <a:avLst/>
          </a:prstGeom>
          <a:ln w="9360">
            <a:noFill/>
          </a:ln>
        </p:spPr>
      </p:pic>
      <p:pic>
        <p:nvPicPr>
          <p:cNvPr id="170" name="Picture 8"/>
          <p:cNvPicPr/>
          <p:nvPr/>
        </p:nvPicPr>
        <p:blipFill>
          <a:blip r:embed="rId4"/>
          <a:stretch/>
        </p:blipFill>
        <p:spPr>
          <a:xfrm>
            <a:off x="5264687" y="5446484"/>
            <a:ext cx="807480" cy="1077480"/>
          </a:xfrm>
          <a:prstGeom prst="rect">
            <a:avLst/>
          </a:prstGeom>
          <a:ln w="9360">
            <a:noFill/>
          </a:ln>
        </p:spPr>
      </p:pic>
      <p:sp>
        <p:nvSpPr>
          <p:cNvPr id="171" name="CustomShape 2"/>
          <p:cNvSpPr/>
          <p:nvPr/>
        </p:nvSpPr>
        <p:spPr>
          <a:xfrm>
            <a:off x="2150460" y="2555607"/>
            <a:ext cx="6424200" cy="606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Горюнова Полина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осуществляет сбор и анализ информации, ведет организационную работу команды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4008600" y="3809880"/>
            <a:ext cx="4744440" cy="606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</p:txBody>
      </p:sp>
      <p:sp>
        <p:nvSpPr>
          <p:cNvPr id="173" name="CustomShape 4"/>
          <p:cNvSpPr/>
          <p:nvPr/>
        </p:nvSpPr>
        <p:spPr>
          <a:xfrm>
            <a:off x="6553080" y="5666624"/>
            <a:ext cx="4855680" cy="637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Митрофанова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Ирина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руководитель  практической части проекта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74" name="CustomShape 5"/>
          <p:cNvSpPr/>
          <p:nvPr/>
        </p:nvSpPr>
        <p:spPr>
          <a:xfrm>
            <a:off x="2664000" y="1456248"/>
            <a:ext cx="6674760" cy="393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Обучающиеся МАОУ ДО «ЦО и ПО»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175" name="CustomShape 6"/>
          <p:cNvSpPr/>
          <p:nvPr/>
        </p:nvSpPr>
        <p:spPr>
          <a:xfrm>
            <a:off x="5315040" y="987480"/>
            <a:ext cx="6093720" cy="455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6" name="Picture 39"/>
          <p:cNvPicPr/>
          <p:nvPr/>
        </p:nvPicPr>
        <p:blipFill>
          <a:blip r:embed="rId5"/>
          <a:stretch/>
        </p:blipFill>
        <p:spPr>
          <a:xfrm>
            <a:off x="9279000" y="1327320"/>
            <a:ext cx="2398320" cy="1798200"/>
          </a:xfrm>
          <a:prstGeom prst="rect">
            <a:avLst/>
          </a:prstGeom>
          <a:ln w="9360">
            <a:noFill/>
          </a:ln>
        </p:spPr>
      </p:pic>
      <p:sp>
        <p:nvSpPr>
          <p:cNvPr id="177" name="CustomShape 7"/>
          <p:cNvSpPr/>
          <p:nvPr/>
        </p:nvSpPr>
        <p:spPr>
          <a:xfrm>
            <a:off x="4008600" y="4240407"/>
            <a:ext cx="4857120" cy="637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Ибрагимова Влада разрабатывает  план ландшафтного оформления участка</a:t>
            </a: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609480" y="274680"/>
            <a:ext cx="10970640" cy="1140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Техническое описание</a:t>
            </a:r>
            <a:endParaRPr lang="ru-RU" sz="4400" b="0" strike="noStrike" spc="-1">
              <a:latin typeface="Arial"/>
            </a:endParaRPr>
          </a:p>
        </p:txBody>
      </p:sp>
      <p:pic>
        <p:nvPicPr>
          <p:cNvPr id="179" name="Picture 8"/>
          <p:cNvPicPr/>
          <p:nvPr/>
        </p:nvPicPr>
        <p:blipFill>
          <a:blip r:embed="rId2"/>
          <a:stretch/>
        </p:blipFill>
        <p:spPr>
          <a:xfrm>
            <a:off x="6351840" y="1176480"/>
            <a:ext cx="5028480" cy="3444480"/>
          </a:xfrm>
          <a:prstGeom prst="rect">
            <a:avLst/>
          </a:prstGeom>
          <a:ln w="9360">
            <a:noFill/>
          </a:ln>
        </p:spPr>
      </p:pic>
      <p:pic>
        <p:nvPicPr>
          <p:cNvPr id="181" name="Picture 9"/>
          <p:cNvPicPr/>
          <p:nvPr/>
        </p:nvPicPr>
        <p:blipFill>
          <a:blip r:embed="rId3"/>
          <a:stretch/>
        </p:blipFill>
        <p:spPr>
          <a:xfrm>
            <a:off x="6195960" y="4538880"/>
            <a:ext cx="2758680" cy="2317320"/>
          </a:xfrm>
          <a:prstGeom prst="rect">
            <a:avLst/>
          </a:prstGeom>
          <a:ln w="9360">
            <a:noFill/>
          </a:ln>
        </p:spPr>
      </p:pic>
      <p:pic>
        <p:nvPicPr>
          <p:cNvPr id="182" name="Picture 11"/>
          <p:cNvPicPr/>
          <p:nvPr/>
        </p:nvPicPr>
        <p:blipFill>
          <a:blip r:embed="rId4"/>
          <a:stretch/>
        </p:blipFill>
        <p:spPr>
          <a:xfrm>
            <a:off x="8866080" y="4510080"/>
            <a:ext cx="2623680" cy="2345760"/>
          </a:xfrm>
          <a:prstGeom prst="rect">
            <a:avLst/>
          </a:prstGeom>
          <a:ln w="9360">
            <a:noFill/>
          </a:ln>
        </p:spPr>
      </p:pic>
      <p:sp>
        <p:nvSpPr>
          <p:cNvPr id="183" name="CustomShape 2"/>
          <p:cNvSpPr/>
          <p:nvPr/>
        </p:nvSpPr>
        <p:spPr>
          <a:xfrm>
            <a:off x="0" y="1719000"/>
            <a:ext cx="6349320" cy="4111200"/>
          </a:xfrm>
          <a:prstGeom prst="rect">
            <a:avLst/>
          </a:prstGeom>
          <a:noFill/>
          <a:ln w="9360">
            <a:solidFill>
              <a:schemeClr val="accent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  В результате переговоров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  с администрацией ТОМС пос. Буланаш: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Был выделен участок 1200 кв.м.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подвергшийся санитарной рубке в 2016г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2400" b="0" strike="noStrike" spc="-1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Достигнуто соглашение о предоставление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посадочного материала.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Оказание помощи в реализации проекта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1716873" y="466224"/>
            <a:ext cx="8497440" cy="819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План проекта</a:t>
            </a:r>
            <a:endParaRPr lang="ru-RU" sz="4800" b="0" strike="noStrike" spc="-1" dirty="0"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1080000" y="2376000"/>
            <a:ext cx="10006200" cy="34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7" name="Рисунок 186"/>
          <p:cNvPicPr/>
          <p:nvPr/>
        </p:nvPicPr>
        <p:blipFill>
          <a:blip r:embed="rId2"/>
          <a:stretch/>
        </p:blipFill>
        <p:spPr>
          <a:xfrm>
            <a:off x="144000" y="2116800"/>
            <a:ext cx="5684040" cy="4433760"/>
          </a:xfrm>
          <a:prstGeom prst="rect">
            <a:avLst/>
          </a:prstGeom>
          <a:ln>
            <a:noFill/>
          </a:ln>
        </p:spPr>
      </p:pic>
      <p:pic>
        <p:nvPicPr>
          <p:cNvPr id="188" name="Рисунок 187"/>
          <p:cNvPicPr/>
          <p:nvPr/>
        </p:nvPicPr>
        <p:blipFill>
          <a:blip r:embed="rId3"/>
          <a:stretch/>
        </p:blipFill>
        <p:spPr>
          <a:xfrm>
            <a:off x="5544000" y="2162160"/>
            <a:ext cx="6190560" cy="4316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1277460" y="374760"/>
            <a:ext cx="10273680" cy="1320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Выбранные культуры</a:t>
            </a:r>
            <a:endParaRPr lang="ru-RU" sz="4400" b="0" strike="noStrike" spc="-1" dirty="0">
              <a:latin typeface="Arial"/>
            </a:endParaRPr>
          </a:p>
        </p:txBody>
      </p:sp>
      <p:pic>
        <p:nvPicPr>
          <p:cNvPr id="191" name="Рисунок 8"/>
          <p:cNvPicPr/>
          <p:nvPr/>
        </p:nvPicPr>
        <p:blipFill>
          <a:blip r:embed="rId2"/>
          <a:stretch/>
        </p:blipFill>
        <p:spPr>
          <a:xfrm>
            <a:off x="9115560" y="2503440"/>
            <a:ext cx="2445840" cy="2156760"/>
          </a:xfrm>
          <a:prstGeom prst="rect">
            <a:avLst/>
          </a:prstGeom>
          <a:ln w="9360">
            <a:noFill/>
          </a:ln>
        </p:spPr>
      </p:pic>
      <p:pic>
        <p:nvPicPr>
          <p:cNvPr id="192" name="Рисунок 1"/>
          <p:cNvPicPr/>
          <p:nvPr/>
        </p:nvPicPr>
        <p:blipFill>
          <a:blip r:embed="rId3"/>
          <a:stretch/>
        </p:blipFill>
        <p:spPr>
          <a:xfrm>
            <a:off x="0" y="2895480"/>
            <a:ext cx="2409120" cy="2158560"/>
          </a:xfrm>
          <a:prstGeom prst="rect">
            <a:avLst/>
          </a:prstGeom>
          <a:ln w="9360">
            <a:noFill/>
          </a:ln>
        </p:spPr>
      </p:pic>
      <p:pic>
        <p:nvPicPr>
          <p:cNvPr id="193" name="Рисунок 2"/>
          <p:cNvPicPr/>
          <p:nvPr/>
        </p:nvPicPr>
        <p:blipFill>
          <a:blip r:embed="rId4"/>
          <a:stretch/>
        </p:blipFill>
        <p:spPr>
          <a:xfrm>
            <a:off x="2737800" y="4989960"/>
            <a:ext cx="2517120" cy="1820520"/>
          </a:xfrm>
          <a:prstGeom prst="rect">
            <a:avLst/>
          </a:prstGeom>
          <a:ln w="9360">
            <a:noFill/>
          </a:ln>
        </p:spPr>
      </p:pic>
      <p:pic>
        <p:nvPicPr>
          <p:cNvPr id="194" name="Picture 11"/>
          <p:cNvPicPr/>
          <p:nvPr/>
        </p:nvPicPr>
        <p:blipFill>
          <a:blip r:embed="rId5"/>
          <a:stretch/>
        </p:blipFill>
        <p:spPr>
          <a:xfrm>
            <a:off x="6556320" y="5014800"/>
            <a:ext cx="2572920" cy="1841040"/>
          </a:xfrm>
          <a:prstGeom prst="rect">
            <a:avLst/>
          </a:prstGeom>
          <a:ln w="9360">
            <a:noFill/>
          </a:ln>
        </p:spPr>
      </p:pic>
      <p:sp>
        <p:nvSpPr>
          <p:cNvPr id="195" name="CustomShape 2"/>
          <p:cNvSpPr/>
          <p:nvPr/>
        </p:nvSpPr>
        <p:spPr>
          <a:xfrm>
            <a:off x="2524860" y="2445840"/>
            <a:ext cx="6474960" cy="2343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В результате социального опроса были выбраны самые популярные культуры у населения. 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Из выбранных культур отсеяли кустарники и деревья, которые не подходят по техническим параметрам.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196" name="CustomShape 3"/>
          <p:cNvSpPr/>
          <p:nvPr/>
        </p:nvSpPr>
        <p:spPr>
          <a:xfrm>
            <a:off x="7223040" y="6095880"/>
            <a:ext cx="1711080" cy="749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ru-RU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Кизильник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ru-RU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 блестящий</a:t>
            </a:r>
            <a:r>
              <a:rPr lang="ru-RU" sz="2000" b="0" strike="noStrike" spc="-1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97" name="CustomShape 4"/>
          <p:cNvSpPr/>
          <p:nvPr/>
        </p:nvSpPr>
        <p:spPr>
          <a:xfrm>
            <a:off x="3066840" y="6192000"/>
            <a:ext cx="1828080" cy="393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ru-RU" sz="2000" b="0" strike="noStrike" spc="-1">
                <a:solidFill>
                  <a:srgbClr val="FFFFFF"/>
                </a:solidFill>
                <a:latin typeface="Arial"/>
                <a:ea typeface="DejaVu Sans"/>
              </a:rPr>
              <a:t>Яблоня сибирская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98" name="CustomShape 5"/>
          <p:cNvSpPr/>
          <p:nvPr/>
        </p:nvSpPr>
        <p:spPr>
          <a:xfrm>
            <a:off x="172080" y="5099040"/>
            <a:ext cx="2210760" cy="88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Рябина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обыкновенная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99" name="CustomShape 6"/>
          <p:cNvSpPr/>
          <p:nvPr/>
        </p:nvSpPr>
        <p:spPr>
          <a:xfrm>
            <a:off x="10085040" y="4710240"/>
            <a:ext cx="1322280" cy="454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Спирея 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720000" y="326978"/>
            <a:ext cx="10273680" cy="1320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План благоустройства участка</a:t>
            </a:r>
            <a:endParaRPr lang="ru-RU" sz="4400" b="0" strike="noStrike" spc="-1" dirty="0"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288000" y="2304000"/>
            <a:ext cx="4822560" cy="4102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03" name="CustomShape 3"/>
          <p:cNvSpPr/>
          <p:nvPr/>
        </p:nvSpPr>
        <p:spPr>
          <a:xfrm>
            <a:off x="7223040" y="6095880"/>
            <a:ext cx="1711080" cy="749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ru-RU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Кизильник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ru-RU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 блестящий</a:t>
            </a:r>
            <a:r>
              <a:rPr lang="ru-RU" sz="2000" b="0" strike="noStrike" spc="-1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04" name="CustomShape 4"/>
          <p:cNvSpPr/>
          <p:nvPr/>
        </p:nvSpPr>
        <p:spPr>
          <a:xfrm>
            <a:off x="2887560" y="6392880"/>
            <a:ext cx="1828080" cy="393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ru-RU" sz="2000" b="0" strike="noStrike" spc="-1">
                <a:solidFill>
                  <a:srgbClr val="FFFFFF"/>
                </a:solidFill>
                <a:latin typeface="Arial"/>
                <a:ea typeface="DejaVu Sans"/>
              </a:rPr>
              <a:t>Яблоня дикая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05" name="CustomShape 5"/>
          <p:cNvSpPr/>
          <p:nvPr/>
        </p:nvSpPr>
        <p:spPr>
          <a:xfrm>
            <a:off x="523800" y="5165640"/>
            <a:ext cx="2210760" cy="88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6"/>
          <p:cNvSpPr/>
          <p:nvPr/>
        </p:nvSpPr>
        <p:spPr>
          <a:xfrm>
            <a:off x="10085040" y="4710240"/>
            <a:ext cx="1322280" cy="454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207" name="Рисунок 206"/>
          <p:cNvPicPr/>
          <p:nvPr/>
        </p:nvPicPr>
        <p:blipFill>
          <a:blip r:embed="rId2"/>
          <a:stretch/>
        </p:blipFill>
        <p:spPr>
          <a:xfrm rot="21596400">
            <a:off x="5824440" y="2337120"/>
            <a:ext cx="5815080" cy="4300200"/>
          </a:xfrm>
          <a:prstGeom prst="rect">
            <a:avLst/>
          </a:prstGeom>
          <a:ln>
            <a:noFill/>
          </a:ln>
        </p:spPr>
      </p:pic>
      <p:sp>
        <p:nvSpPr>
          <p:cNvPr id="208" name="CustomShape 7"/>
          <p:cNvSpPr/>
          <p:nvPr/>
        </p:nvSpPr>
        <p:spPr>
          <a:xfrm>
            <a:off x="720000" y="2664000"/>
            <a:ext cx="4246920" cy="188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Масштаб — 1:300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Участок -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Яблоня -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Рябина - 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Кизильник -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Спирея -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Скамейки -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09" name="CustomShape 8"/>
          <p:cNvSpPr/>
          <p:nvPr/>
        </p:nvSpPr>
        <p:spPr>
          <a:xfrm>
            <a:off x="1872000" y="3024000"/>
            <a:ext cx="502920" cy="142920"/>
          </a:xfrm>
          <a:prstGeom prst="rect">
            <a:avLst/>
          </a:prstGeom>
          <a:solidFill>
            <a:srgbClr val="006C3B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9"/>
          <p:cNvSpPr/>
          <p:nvPr/>
        </p:nvSpPr>
        <p:spPr>
          <a:xfrm>
            <a:off x="1872000" y="3312000"/>
            <a:ext cx="502920" cy="142920"/>
          </a:xfrm>
          <a:prstGeom prst="rect">
            <a:avLst/>
          </a:prstGeom>
          <a:solidFill>
            <a:srgbClr val="ADD58A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10"/>
          <p:cNvSpPr/>
          <p:nvPr/>
        </p:nvSpPr>
        <p:spPr>
          <a:xfrm>
            <a:off x="1800000" y="3528000"/>
            <a:ext cx="574920" cy="142920"/>
          </a:xfrm>
          <a:prstGeom prst="rect">
            <a:avLst/>
          </a:prstGeom>
          <a:solidFill>
            <a:srgbClr val="CF3834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11"/>
          <p:cNvSpPr/>
          <p:nvPr/>
        </p:nvSpPr>
        <p:spPr>
          <a:xfrm>
            <a:off x="2088000" y="3816000"/>
            <a:ext cx="574920" cy="142920"/>
          </a:xfrm>
          <a:prstGeom prst="rect">
            <a:avLst/>
          </a:prstGeom>
          <a:solidFill>
            <a:srgbClr val="00FF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12"/>
          <p:cNvSpPr/>
          <p:nvPr/>
        </p:nvSpPr>
        <p:spPr>
          <a:xfrm>
            <a:off x="1800000" y="4104000"/>
            <a:ext cx="574920" cy="142920"/>
          </a:xfrm>
          <a:prstGeom prst="rect">
            <a:avLst/>
          </a:prstGeom>
          <a:solidFill>
            <a:srgbClr val="FFB6C1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13"/>
          <p:cNvSpPr/>
          <p:nvPr/>
        </p:nvSpPr>
        <p:spPr>
          <a:xfrm>
            <a:off x="2088000" y="4320000"/>
            <a:ext cx="574920" cy="142920"/>
          </a:xfrm>
          <a:prstGeom prst="rect">
            <a:avLst/>
          </a:prstGeom>
          <a:solidFill>
            <a:srgbClr val="A0522D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1019586" y="284844"/>
            <a:ext cx="10513440" cy="132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Смета проекта</a:t>
            </a:r>
            <a:endParaRPr lang="ru-RU" sz="4400" b="0" strike="noStrike" spc="-1" dirty="0">
              <a:latin typeface="Arial"/>
            </a:endParaRPr>
          </a:p>
        </p:txBody>
      </p:sp>
      <p:graphicFrame>
        <p:nvGraphicFramePr>
          <p:cNvPr id="217" name="Table 2"/>
          <p:cNvGraphicFramePr/>
          <p:nvPr>
            <p:extLst>
              <p:ext uri="{D42A27DB-BD31-4B8C-83A1-F6EECF244321}">
                <p14:modId xmlns:p14="http://schemas.microsoft.com/office/powerpoint/2010/main" val="3776539732"/>
              </p:ext>
            </p:extLst>
          </p:nvPr>
        </p:nvGraphicFramePr>
        <p:xfrm>
          <a:off x="1406576" y="2226385"/>
          <a:ext cx="8964360" cy="3444240"/>
        </p:xfrm>
        <a:graphic>
          <a:graphicData uri="http://schemas.openxmlformats.org/drawingml/2006/table">
            <a:tbl>
              <a:tblPr/>
              <a:tblGrid>
                <a:gridCol w="2868480"/>
                <a:gridCol w="2031840"/>
                <a:gridCol w="2031840"/>
                <a:gridCol w="2032200"/>
              </a:tblGrid>
              <a:tr h="651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Посадочный материал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Стоимость</a:t>
                      </a:r>
                      <a:endParaRPr lang="ru-RU" sz="20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руб.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Кол-во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Сумма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51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Рябина обыкновенная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250,00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1500,00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6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Яблоня сибирская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120,00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960,00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6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Спирея японская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200,00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8000,00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51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Кизильник блестящий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150,00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15000,00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632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Итого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25460,00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833798" y="356114"/>
            <a:ext cx="10513440" cy="132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Заключительный этап проекта</a:t>
            </a:r>
            <a:endParaRPr lang="ru-RU" sz="4400" b="0" strike="noStrike" spc="-1" dirty="0">
              <a:latin typeface="Arial"/>
            </a:endParaRPr>
          </a:p>
        </p:txBody>
      </p:sp>
      <p:sp>
        <p:nvSpPr>
          <p:cNvPr id="220" name="CustomShape 2"/>
          <p:cNvSpPr/>
          <p:nvPr/>
        </p:nvSpPr>
        <p:spPr>
          <a:xfrm>
            <a:off x="262260" y="2422141"/>
            <a:ext cx="9562680" cy="2525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Планируется социальная  акция</a:t>
            </a:r>
            <a:endParaRPr lang="ru-RU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по высадке деревьев на участке с</a:t>
            </a:r>
            <a:endParaRPr lang="ru-RU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привлечением всех заинтересованных участников.</a:t>
            </a:r>
            <a:endParaRPr lang="ru-RU" sz="3200" b="0" strike="noStrike" spc="-1" dirty="0">
              <a:latin typeface="Arial"/>
            </a:endParaRPr>
          </a:p>
        </p:txBody>
      </p:sp>
      <p:pic>
        <p:nvPicPr>
          <p:cNvPr id="221" name="Picture 40"/>
          <p:cNvPicPr/>
          <p:nvPr/>
        </p:nvPicPr>
        <p:blipFill>
          <a:blip r:embed="rId2"/>
          <a:stretch/>
        </p:blipFill>
        <p:spPr>
          <a:xfrm>
            <a:off x="7841917" y="3685021"/>
            <a:ext cx="3776040" cy="25171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766828" y="2052197"/>
            <a:ext cx="10513440" cy="3774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0920" algn="ctr">
              <a:lnSpc>
                <a:spcPct val="100000"/>
              </a:lnSpc>
              <a:spcBef>
                <a:spcPts val="641"/>
              </a:spcBef>
            </a:pPr>
            <a:r>
              <a:rPr lang="ru-RU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Проект перспективный, имеет социальную значимость с привлечением  всех групп населения, органов власти, предприятий  и коммунальных служб к решению проблемы озеленения поселка </a:t>
            </a:r>
            <a:r>
              <a:rPr lang="ru-RU" sz="32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Буланаш</a:t>
            </a:r>
            <a:r>
              <a:rPr lang="ru-RU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32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1812553" y="2777975"/>
            <a:ext cx="8497440" cy="819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Спасибо за внимание!</a:t>
            </a:r>
            <a:endParaRPr lang="ru-RU" sz="4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1002420" y="738659"/>
            <a:ext cx="10184760" cy="1348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Актуальность</a:t>
            </a:r>
            <a:endParaRPr lang="ru-RU" sz="4400" b="0" strike="noStrike" spc="-1" dirty="0"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1002420" y="2284434"/>
            <a:ext cx="10513440" cy="3296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 marL="343080" indent="-340920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   С каждым годом последствия от вырубки старых деревьев в черте поселка становится более масштабными. Процесс возобновления зеленых насаждений не происходит в должном количестве, и происходит ухудшение качества жизни населения поселка. Проблема восстановления зеленых насаждений в настоящее время является актуальной.</a:t>
            </a:r>
            <a:endParaRPr lang="ru-RU" sz="32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1233341" y="522350"/>
            <a:ext cx="10513440" cy="132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Проблема</a:t>
            </a:r>
            <a:endParaRPr lang="ru-RU" sz="4400" b="0" strike="noStrike" spc="-1" dirty="0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885582" y="2055960"/>
            <a:ext cx="10513440" cy="4304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0920" algn="ctr">
              <a:lnSpc>
                <a:spcPct val="9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Старые переросшие деревья в поселке вырубают, </a:t>
            </a:r>
            <a:endParaRPr lang="ru-RU" sz="3200" b="0" strike="noStrike" spc="-1" dirty="0">
              <a:latin typeface="Arial"/>
            </a:endParaRPr>
          </a:p>
          <a:p>
            <a:pPr marL="343080" indent="-340920" algn="ctr">
              <a:lnSpc>
                <a:spcPct val="9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новые посадки в полном объеме не восполняют и</a:t>
            </a:r>
            <a:endParaRPr lang="ru-RU" sz="3200" b="0" strike="noStrike" spc="-1" dirty="0">
              <a:latin typeface="Arial"/>
            </a:endParaRPr>
          </a:p>
          <a:p>
            <a:pPr marL="343080" indent="-340920" algn="ctr">
              <a:lnSpc>
                <a:spcPct val="9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поселок остается без зеленой защиты.</a:t>
            </a:r>
            <a:endParaRPr lang="ru-RU" sz="3200" b="0" strike="noStrike" spc="-1" dirty="0">
              <a:latin typeface="Arial"/>
            </a:endParaRPr>
          </a:p>
        </p:txBody>
      </p:sp>
      <p:pic>
        <p:nvPicPr>
          <p:cNvPr id="130" name="Picture 7"/>
          <p:cNvPicPr/>
          <p:nvPr/>
        </p:nvPicPr>
        <p:blipFill>
          <a:blip r:embed="rId2"/>
          <a:stretch/>
        </p:blipFill>
        <p:spPr>
          <a:xfrm>
            <a:off x="1646986" y="3872160"/>
            <a:ext cx="3742920" cy="2488680"/>
          </a:xfrm>
          <a:prstGeom prst="rect">
            <a:avLst/>
          </a:prstGeom>
          <a:ln w="9360">
            <a:noFill/>
          </a:ln>
        </p:spPr>
      </p:pic>
      <p:pic>
        <p:nvPicPr>
          <p:cNvPr id="131" name="Picture 5"/>
          <p:cNvPicPr/>
          <p:nvPr/>
        </p:nvPicPr>
        <p:blipFill>
          <a:blip r:embed="rId3"/>
          <a:stretch/>
        </p:blipFill>
        <p:spPr>
          <a:xfrm>
            <a:off x="7285367" y="3757860"/>
            <a:ext cx="2431440" cy="2717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1185840" y="1413000"/>
            <a:ext cx="10513440" cy="132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Цель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838080" y="2550960"/>
            <a:ext cx="10513440" cy="3774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  <a:spcBef>
                <a:spcPts val="641"/>
              </a:spcBef>
            </a:pPr>
            <a:endParaRPr lang="ru-RU" sz="1800" b="0" strike="noStrike" spc="-1">
              <a:latin typeface="Arial"/>
            </a:endParaRPr>
          </a:p>
          <a:p>
            <a:pPr marL="343080" indent="-340920" algn="ctr">
              <a:lnSpc>
                <a:spcPct val="90000"/>
              </a:lnSpc>
              <a:spcBef>
                <a:spcPts val="641"/>
              </a:spcBef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Привлечь жителей поселка Буланаш к проблеме озеленения поселка на примере ландшафтного оформления отдельного участка. </a:t>
            </a:r>
            <a:endParaRPr lang="ru-RU" sz="3200" b="0" strike="noStrike" spc="-1">
              <a:latin typeface="Arial"/>
            </a:endParaRPr>
          </a:p>
          <a:p>
            <a:pPr marL="343080" indent="-340920" algn="ctr">
              <a:lnSpc>
                <a:spcPct val="90000"/>
              </a:lnSpc>
              <a:spcBef>
                <a:spcPts val="641"/>
              </a:spcBef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endParaRPr lang="ru-RU" sz="3200" b="0" strike="noStrike" spc="-1">
              <a:latin typeface="Arial"/>
            </a:endParaRPr>
          </a:p>
          <a:p>
            <a:pPr marL="343080" indent="-340920">
              <a:lnSpc>
                <a:spcPct val="90000"/>
              </a:lnSpc>
              <a:spcBef>
                <a:spcPts val="641"/>
              </a:spcBef>
            </a:pPr>
            <a:endParaRPr lang="ru-RU" sz="32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1169603" y="164263"/>
            <a:ext cx="10513440" cy="132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Задачи</a:t>
            </a:r>
            <a:endParaRPr lang="ru-RU" sz="4400" b="0" strike="noStrike" spc="-1" dirty="0">
              <a:latin typeface="Arial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873706" y="1874067"/>
            <a:ext cx="10513440" cy="3774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0920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- провести переговоры с органами власти на предмет социального партнерства  </a:t>
            </a:r>
            <a:endParaRPr lang="ru-RU" sz="2800" b="0" strike="noStrike" spc="-1" dirty="0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- привлечь общественность к проблеме</a:t>
            </a:r>
            <a:endParaRPr lang="ru-RU" sz="2800" b="0" strike="noStrike" spc="-1" dirty="0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- провести социальный опрос населения</a:t>
            </a:r>
            <a:endParaRPr lang="ru-RU" sz="2800" b="0" strike="noStrike" spc="-1" dirty="0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- выбрать древесные культуры по техническим характеристикам, соответствующие требованиям санитарных правил  </a:t>
            </a:r>
            <a:endParaRPr lang="ru-RU" sz="2800" b="0" strike="noStrike" spc="-1" dirty="0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4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- разработать план оформления участка</a:t>
            </a:r>
            <a:r>
              <a:rPr lang="ru-RU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ru-RU" sz="3200" b="0" strike="noStrike" spc="-1" dirty="0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- произвести посадку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древесно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- кустарниковых культур</a:t>
            </a:r>
            <a:endParaRPr lang="ru-RU" sz="2800" b="0" strike="noStrike" spc="-1" dirty="0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endParaRPr lang="ru-RU" sz="3200" b="0" strike="noStrike" spc="-1" dirty="0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 dirty="0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</a:t>
            </a:r>
            <a:endParaRPr lang="ru-RU" sz="32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1261763" y="0"/>
            <a:ext cx="10184760" cy="1348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Решение</a:t>
            </a:r>
            <a:endParaRPr lang="ru-RU" sz="4400" b="0" strike="noStrike" spc="-1" dirty="0"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933083" y="2355686"/>
            <a:ext cx="10513440" cy="3296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09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Привлечение внимания общественности к экологическим проблемам</a:t>
            </a:r>
            <a:endParaRPr lang="ru-RU" sz="3200" b="0" strike="noStrike" spc="-1" dirty="0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Оформленный участок, выступит как пример решения проблемы озеленения поселка </a:t>
            </a:r>
            <a:r>
              <a:rPr lang="ru-RU" sz="3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Буланаш</a:t>
            </a:r>
            <a:endParaRPr lang="ru-RU" sz="3200" b="0" strike="noStrike" spc="-1" dirty="0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Мотивация общественности </a:t>
            </a:r>
            <a:endParaRPr lang="ru-RU" sz="3200" b="0" strike="noStrike" spc="-1" dirty="0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Улучшение качества жизни населения</a:t>
            </a:r>
            <a:endParaRPr lang="ru-RU" sz="3200" b="0" strike="noStrike" spc="-1" dirty="0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 dirty="0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838080" y="309774"/>
            <a:ext cx="10513440" cy="132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Партнеры проекта</a:t>
            </a:r>
            <a:endParaRPr lang="ru-RU" sz="4400" b="0" strike="noStrike" spc="-1" dirty="0"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921207" y="2214739"/>
            <a:ext cx="10513440" cy="2998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09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ТОМС </a:t>
            </a:r>
            <a:r>
              <a:rPr lang="ru-RU" sz="3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пос.Буланаш</a:t>
            </a:r>
            <a:endParaRPr lang="ru-RU" sz="3200" b="0" strike="noStrike" spc="-1" dirty="0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Питомник «Сады Урала»</a:t>
            </a:r>
            <a:endParaRPr lang="ru-RU" sz="3200" b="0" strike="noStrike" spc="-1" dirty="0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СМИ</a:t>
            </a:r>
            <a:endParaRPr lang="ru-RU" sz="3200" b="0" strike="noStrike" spc="-1" dirty="0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Общественные организации</a:t>
            </a:r>
            <a:endParaRPr lang="ru-RU" sz="3200" b="0" strike="noStrike" spc="-1" dirty="0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Управдомы</a:t>
            </a:r>
            <a:endParaRPr lang="ru-RU" sz="32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roup 1"/>
          <p:cNvGrpSpPr/>
          <p:nvPr/>
        </p:nvGrpSpPr>
        <p:grpSpPr>
          <a:xfrm>
            <a:off x="1059480" y="1291680"/>
            <a:ext cx="9594720" cy="5330520"/>
            <a:chOff x="1059480" y="1291680"/>
            <a:chExt cx="9594720" cy="5330520"/>
          </a:xfrm>
        </p:grpSpPr>
        <p:sp>
          <p:nvSpPr>
            <p:cNvPr id="146" name="CustomShape 2"/>
            <p:cNvSpPr/>
            <p:nvPr/>
          </p:nvSpPr>
          <p:spPr>
            <a:xfrm>
              <a:off x="1059480" y="1291680"/>
              <a:ext cx="9594720" cy="53305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" name="Line 3"/>
            <p:cNvSpPr/>
            <p:nvPr/>
          </p:nvSpPr>
          <p:spPr>
            <a:xfrm>
              <a:off x="3984840" y="3121560"/>
              <a:ext cx="938520" cy="416880"/>
            </a:xfrm>
            <a:prstGeom prst="line">
              <a:avLst/>
            </a:prstGeom>
            <a:ln w="2844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" name="CustomShape 4"/>
            <p:cNvSpPr/>
            <p:nvPr/>
          </p:nvSpPr>
          <p:spPr>
            <a:xfrm>
              <a:off x="8187480" y="3600000"/>
              <a:ext cx="2395080" cy="1328760"/>
            </a:xfrm>
            <a:prstGeom prst="rect">
              <a:avLst/>
            </a:prstGeom>
            <a:solidFill>
              <a:srgbClr val="EEE8AA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/>
            <a:lstStyle/>
            <a:p>
              <a:pPr>
                <a:lnSpc>
                  <a:spcPct val="100000"/>
                </a:lnSpc>
              </a:pPr>
              <a:r>
                <a:rPr lang="ru-RU" sz="1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Жители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149" name="Line 5"/>
            <p:cNvSpPr/>
            <p:nvPr/>
          </p:nvSpPr>
          <p:spPr>
            <a:xfrm>
              <a:off x="3517560" y="4100760"/>
              <a:ext cx="1174320" cy="147960"/>
            </a:xfrm>
            <a:prstGeom prst="line">
              <a:avLst/>
            </a:prstGeom>
            <a:ln w="2844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" name="CustomShape 6"/>
            <p:cNvSpPr/>
            <p:nvPr/>
          </p:nvSpPr>
          <p:spPr>
            <a:xfrm>
              <a:off x="1152000" y="3565440"/>
              <a:ext cx="2395080" cy="1328760"/>
            </a:xfrm>
            <a:prstGeom prst="rect">
              <a:avLst/>
            </a:prstGeom>
            <a:solidFill>
              <a:srgbClr val="EEE8AA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/>
            <a:lstStyle/>
            <a:p>
              <a:pPr>
                <a:lnSpc>
                  <a:spcPct val="100000"/>
                </a:lnSpc>
              </a:pPr>
              <a:r>
                <a:rPr lang="ru-RU" sz="1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СМИ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151" name="Line 7"/>
            <p:cNvSpPr/>
            <p:nvPr/>
          </p:nvSpPr>
          <p:spPr>
            <a:xfrm flipH="1">
              <a:off x="4391640" y="4551480"/>
              <a:ext cx="422280" cy="632160"/>
            </a:xfrm>
            <a:prstGeom prst="line">
              <a:avLst/>
            </a:prstGeom>
            <a:ln w="2844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" name="CustomShape 8"/>
            <p:cNvSpPr/>
            <p:nvPr/>
          </p:nvSpPr>
          <p:spPr>
            <a:xfrm>
              <a:off x="3102840" y="5087160"/>
              <a:ext cx="2395080" cy="1328760"/>
            </a:xfrm>
            <a:prstGeom prst="rect">
              <a:avLst/>
            </a:prstGeom>
            <a:solidFill>
              <a:srgbClr val="EEE8AA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/>
            <a:lstStyle/>
            <a:p>
              <a:pPr>
                <a:lnSpc>
                  <a:spcPct val="100000"/>
                </a:lnSpc>
              </a:pPr>
              <a:r>
                <a:rPr lang="ru-RU" sz="1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Команда проекта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153" name="Line 9"/>
            <p:cNvSpPr/>
            <p:nvPr/>
          </p:nvSpPr>
          <p:spPr>
            <a:xfrm>
              <a:off x="6377040" y="4551480"/>
              <a:ext cx="519480" cy="603360"/>
            </a:xfrm>
            <a:prstGeom prst="line">
              <a:avLst/>
            </a:prstGeom>
            <a:ln w="2844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" name="CustomShape 10"/>
            <p:cNvSpPr/>
            <p:nvPr/>
          </p:nvSpPr>
          <p:spPr>
            <a:xfrm>
              <a:off x="6220080" y="5087160"/>
              <a:ext cx="2395080" cy="1328760"/>
            </a:xfrm>
            <a:prstGeom prst="rect">
              <a:avLst/>
            </a:prstGeom>
            <a:solidFill>
              <a:srgbClr val="EEE8AA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/>
            <a:lstStyle/>
            <a:p>
              <a:pPr>
                <a:lnSpc>
                  <a:spcPct val="100000"/>
                </a:lnSpc>
              </a:pPr>
              <a:r>
                <a:rPr lang="ru-RU" sz="1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Общественные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1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 организации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155" name="Line 11"/>
            <p:cNvSpPr/>
            <p:nvPr/>
          </p:nvSpPr>
          <p:spPr>
            <a:xfrm>
              <a:off x="7023240" y="4100760"/>
              <a:ext cx="1174320" cy="150120"/>
            </a:xfrm>
            <a:prstGeom prst="line">
              <a:avLst/>
            </a:prstGeom>
            <a:ln w="2844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" name="CustomShape 12"/>
            <p:cNvSpPr/>
            <p:nvPr/>
          </p:nvSpPr>
          <p:spPr>
            <a:xfrm>
              <a:off x="1728000" y="2016000"/>
              <a:ext cx="2395080" cy="1328760"/>
            </a:xfrm>
            <a:prstGeom prst="rect">
              <a:avLst/>
            </a:prstGeom>
            <a:solidFill>
              <a:srgbClr val="EEE8AA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/>
            <a:lstStyle/>
            <a:p>
              <a:pPr>
                <a:lnSpc>
                  <a:spcPct val="100000"/>
                </a:lnSpc>
              </a:pPr>
              <a:r>
                <a:rPr lang="ru-RU" sz="1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Предприятия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157" name="Line 13"/>
            <p:cNvSpPr/>
            <p:nvPr/>
          </p:nvSpPr>
          <p:spPr>
            <a:xfrm flipV="1">
              <a:off x="6911640" y="3124080"/>
              <a:ext cx="720000" cy="331920"/>
            </a:xfrm>
            <a:prstGeom prst="line">
              <a:avLst/>
            </a:prstGeom>
            <a:ln w="2844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" name="CustomShape 14"/>
            <p:cNvSpPr/>
            <p:nvPr/>
          </p:nvSpPr>
          <p:spPr>
            <a:xfrm>
              <a:off x="7473240" y="2045520"/>
              <a:ext cx="2395080" cy="1328760"/>
            </a:xfrm>
            <a:prstGeom prst="rect">
              <a:avLst/>
            </a:prstGeom>
            <a:solidFill>
              <a:srgbClr val="EEE8AA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/>
            <a:lstStyle/>
            <a:p>
              <a:pPr>
                <a:lnSpc>
                  <a:spcPct val="100000"/>
                </a:lnSpc>
              </a:pPr>
              <a:r>
                <a:rPr lang="ru-RU" sz="1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Администрация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159" name="Line 15"/>
            <p:cNvSpPr/>
            <p:nvPr/>
          </p:nvSpPr>
          <p:spPr>
            <a:xfrm>
              <a:off x="5857560" y="2622240"/>
              <a:ext cx="360" cy="668880"/>
            </a:xfrm>
            <a:prstGeom prst="line">
              <a:avLst/>
            </a:prstGeom>
            <a:ln w="2844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0" name="CustomShape 16"/>
            <p:cNvSpPr/>
            <p:nvPr/>
          </p:nvSpPr>
          <p:spPr>
            <a:xfrm>
              <a:off x="4661280" y="1294200"/>
              <a:ext cx="2395080" cy="1328760"/>
            </a:xfrm>
            <a:prstGeom prst="rect">
              <a:avLst/>
            </a:prstGeom>
            <a:solidFill>
              <a:srgbClr val="EEE8AA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/>
            <a:lstStyle/>
            <a:p>
              <a:pPr>
                <a:lnSpc>
                  <a:spcPct val="100000"/>
                </a:lnSpc>
              </a:pPr>
              <a:r>
                <a:rPr lang="ru-RU" sz="1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Государство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161" name="CustomShape 17"/>
            <p:cNvSpPr/>
            <p:nvPr/>
          </p:nvSpPr>
          <p:spPr>
            <a:xfrm>
              <a:off x="4661280" y="3291480"/>
              <a:ext cx="2395080" cy="1328760"/>
            </a:xfrm>
            <a:prstGeom prst="rect">
              <a:avLst/>
            </a:prstGeom>
            <a:solidFill>
              <a:srgbClr val="EEE8AA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 anchorCtr="1"/>
            <a:lstStyle/>
            <a:p>
              <a:pPr>
                <a:lnSpc>
                  <a:spcPct val="100000"/>
                </a:lnSpc>
              </a:pPr>
              <a:r>
                <a:rPr lang="ru-RU" sz="1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Участники </a:t>
              </a:r>
              <a:endParaRPr lang="ru-RU" sz="1800" b="0" strike="noStrike" spc="-1">
                <a:latin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1185840" y="1413000"/>
            <a:ext cx="10513440" cy="132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Заинтересованность участников проекта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838080" y="2550960"/>
            <a:ext cx="10513440" cy="3774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092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Популяризация экологического движения</a:t>
            </a:r>
            <a:endParaRPr lang="ru-RU" sz="3000" b="0" strike="noStrike" spc="-1">
              <a:latin typeface="Arial"/>
            </a:endParaRPr>
          </a:p>
          <a:p>
            <a:pPr marL="343080" indent="-34092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000" b="0" strike="noStrike" spc="-1">
                <a:solidFill>
                  <a:srgbClr val="000000"/>
                </a:solidFill>
                <a:latin typeface="Calibri"/>
                <a:ea typeface="DejaVu Sans"/>
              </a:rPr>
              <a:t>Социальная значимость</a:t>
            </a:r>
            <a:endParaRPr lang="ru-RU" sz="3000" b="0" strike="noStrike" spc="-1">
              <a:latin typeface="Arial"/>
            </a:endParaRPr>
          </a:p>
          <a:p>
            <a:pPr marL="343080" indent="-34092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000" b="0" strike="noStrike" spc="-1">
                <a:solidFill>
                  <a:srgbClr val="000000"/>
                </a:solidFill>
                <a:latin typeface="Calibri"/>
                <a:ea typeface="DejaVu Sans"/>
              </a:rPr>
              <a:t>Социальная ответственность </a:t>
            </a:r>
            <a:endParaRPr lang="ru-RU" sz="3000" b="0" strike="noStrike" spc="-1">
              <a:latin typeface="Arial"/>
            </a:endParaRPr>
          </a:p>
          <a:p>
            <a:pPr marL="343080" indent="-34092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Повышение качества жизни </a:t>
            </a:r>
            <a:endParaRPr lang="ru-RU" sz="3000" b="0" strike="noStrike" spc="-1">
              <a:latin typeface="Arial"/>
            </a:endParaRPr>
          </a:p>
          <a:p>
            <a:pPr marL="343080" indent="-34092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000" b="0" strike="noStrike" spc="-1">
                <a:solidFill>
                  <a:srgbClr val="000000"/>
                </a:solidFill>
                <a:latin typeface="Calibri"/>
                <a:ea typeface="DejaVu Sans"/>
              </a:rPr>
              <a:t>Решение проблем благоустройства </a:t>
            </a:r>
            <a:endParaRPr lang="ru-RU" sz="3000" b="0" strike="noStrike" spc="-1">
              <a:latin typeface="Arial"/>
            </a:endParaRPr>
          </a:p>
          <a:p>
            <a:pPr marL="343080" indent="-34092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Прекращение миграции населения </a:t>
            </a:r>
            <a:endParaRPr lang="ru-RU" sz="3000" b="0" strike="noStrike" spc="-1">
              <a:latin typeface="Arial"/>
            </a:endParaRPr>
          </a:p>
          <a:p>
            <a:pPr marL="343080" indent="-34092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000" b="0" strike="noStrike" spc="-1">
                <a:solidFill>
                  <a:srgbClr val="000000"/>
                </a:solidFill>
                <a:latin typeface="Calibri"/>
                <a:ea typeface="DejaVu Sans"/>
              </a:rPr>
              <a:t>Создание эстетического вида</a:t>
            </a:r>
            <a:endParaRPr lang="ru-RU" sz="3000" b="0" strike="noStrike" spc="-1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01"/>
              </a:spcBef>
            </a:pPr>
            <a:endParaRPr lang="ru-RU" sz="3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2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</TotalTime>
  <Words>431</Words>
  <Application>Microsoft Office PowerPoint</Application>
  <PresentationFormat>Широкоэкранный</PresentationFormat>
  <Paragraphs>121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DejaVu Sans</vt:lpstr>
      <vt:lpstr>Symbol</vt:lpstr>
      <vt:lpstr>Trebuchet MS</vt:lpstr>
      <vt:lpstr>Wingdings 3</vt:lpstr>
      <vt:lpstr>Грань</vt:lpstr>
      <vt:lpstr>1_Грань</vt:lpstr>
      <vt:lpstr>2_Грань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Владимир Панченко</dc:creator>
  <dc:description/>
  <cp:lastModifiedBy>Коробов</cp:lastModifiedBy>
  <cp:revision>62</cp:revision>
  <dcterms:created xsi:type="dcterms:W3CDTF">2018-02-11T09:50:22Z</dcterms:created>
  <dcterms:modified xsi:type="dcterms:W3CDTF">2018-04-04T06:40:08Z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Произвольный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16</vt:i4>
  </property>
</Properties>
</file>