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66" r:id="rId2"/>
    <p:sldId id="272" r:id="rId3"/>
    <p:sldId id="269" r:id="rId4"/>
    <p:sldId id="267" r:id="rId5"/>
    <p:sldId id="270" r:id="rId6"/>
    <p:sldId id="273" r:id="rId7"/>
    <p:sldId id="274" r:id="rId8"/>
    <p:sldId id="276" r:id="rId9"/>
    <p:sldId id="277" r:id="rId10"/>
    <p:sldId id="278" r:id="rId11"/>
  </p:sldIdLst>
  <p:sldSz cx="9144000" cy="6858000" type="screen4x3"/>
  <p:notesSz cx="6858000" cy="9144000"/>
  <p:embeddedFontLst>
    <p:embeddedFont>
      <p:font typeface="Arial Black" pitchFamily="34" charset="0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Segoe UI" pitchFamily="34" charset="0"/>
      <p:regular r:id="rId18"/>
      <p:bold r:id="rId19"/>
      <p:italic r:id="rId20"/>
      <p:boldItalic r:id="rId21"/>
    </p:embeddedFont>
    <p:embeddedFont>
      <p:font typeface="Verdana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207D8-2FDC-4A7A-BEC6-7B7A0207E78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C3A4B1-907F-46AF-A96C-FA5711C9E81A}">
      <dgm:prSet phldrT="[Текст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+mn-lt"/>
              <a:ea typeface="Segoe UI" pitchFamily="34" charset="0"/>
              <a:cs typeface="Times New Roman" pitchFamily="18" charset="0"/>
            </a:rPr>
            <a:t>знакомство с ситуацией, её особенностями</a:t>
          </a:r>
          <a:endParaRPr lang="ru-RU" dirty="0"/>
        </a:p>
      </dgm:t>
    </dgm:pt>
    <dgm:pt modelId="{3B2DD72B-8CD7-4FB8-B6D1-D604348C10E7}" type="parTrans" cxnId="{4596F410-3A37-47D6-A46C-9CA58FA206DD}">
      <dgm:prSet/>
      <dgm:spPr/>
      <dgm:t>
        <a:bodyPr/>
        <a:lstStyle/>
        <a:p>
          <a:endParaRPr lang="ru-RU"/>
        </a:p>
      </dgm:t>
    </dgm:pt>
    <dgm:pt modelId="{79CC94A4-92D8-4244-8DA3-6BA3637F9AE3}" type="sibTrans" cxnId="{4596F410-3A37-47D6-A46C-9CA58FA206DD}">
      <dgm:prSet/>
      <dgm:spPr/>
      <dgm:t>
        <a:bodyPr/>
        <a:lstStyle/>
        <a:p>
          <a:endParaRPr lang="ru-RU"/>
        </a:p>
      </dgm:t>
    </dgm:pt>
    <dgm:pt modelId="{60B3F23D-2F3C-4750-AF08-7260A89A4985}">
      <dgm:prSet phldrT="[Текст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+mn-lt"/>
              <a:ea typeface="Segoe UI" pitchFamily="34" charset="0"/>
              <a:cs typeface="Times New Roman" pitchFamily="18" charset="0"/>
            </a:rPr>
            <a:t>«мозговой штурм»</a:t>
          </a:r>
          <a:endParaRPr lang="ru-RU" dirty="0"/>
        </a:p>
      </dgm:t>
    </dgm:pt>
    <dgm:pt modelId="{E258C4F5-F62B-4EE2-97C9-C4E7350B0C4F}" type="parTrans" cxnId="{E6E33385-EFAC-4D0D-97C3-4EAD5F1DC29B}">
      <dgm:prSet/>
      <dgm:spPr/>
      <dgm:t>
        <a:bodyPr/>
        <a:lstStyle/>
        <a:p>
          <a:endParaRPr lang="ru-RU"/>
        </a:p>
      </dgm:t>
    </dgm:pt>
    <dgm:pt modelId="{F974F564-9513-4C58-B842-1FCC2851B798}" type="sibTrans" cxnId="{E6E33385-EFAC-4D0D-97C3-4EAD5F1DC29B}">
      <dgm:prSet/>
      <dgm:spPr/>
      <dgm:t>
        <a:bodyPr/>
        <a:lstStyle/>
        <a:p>
          <a:endParaRPr lang="ru-RU"/>
        </a:p>
      </dgm:t>
    </dgm:pt>
    <dgm:pt modelId="{FB12C130-7CC6-4C68-BBED-ADE713733C7A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+mn-lt"/>
              <a:ea typeface="Segoe UI" pitchFamily="34" charset="0"/>
              <a:cs typeface="Times New Roman" pitchFamily="18" charset="0"/>
            </a:rPr>
            <a:t>анализ последствий, решений</a:t>
          </a:r>
          <a:endParaRPr lang="ru-RU" dirty="0"/>
        </a:p>
      </dgm:t>
    </dgm:pt>
    <dgm:pt modelId="{D29218EB-8F7A-484B-9C43-1B7CDEAA2F4E}" type="parTrans" cxnId="{E9730E13-521A-4F56-99F3-A1075F30892B}">
      <dgm:prSet/>
      <dgm:spPr/>
      <dgm:t>
        <a:bodyPr/>
        <a:lstStyle/>
        <a:p>
          <a:endParaRPr lang="ru-RU"/>
        </a:p>
      </dgm:t>
    </dgm:pt>
    <dgm:pt modelId="{4C82D83B-EE2E-4169-9668-95B5FCD0F937}" type="sibTrans" cxnId="{E9730E13-521A-4F56-99F3-A1075F30892B}">
      <dgm:prSet/>
      <dgm:spPr/>
      <dgm:t>
        <a:bodyPr/>
        <a:lstStyle/>
        <a:p>
          <a:endParaRPr lang="ru-RU"/>
        </a:p>
      </dgm:t>
    </dgm:pt>
    <dgm:pt modelId="{90A1E0AB-FC12-40AC-BF5D-92C9A5FFDD29}">
      <dgm:prSet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+mn-lt"/>
              <a:ea typeface="Segoe UI" pitchFamily="34" charset="0"/>
              <a:cs typeface="Times New Roman" pitchFamily="18" charset="0"/>
            </a:rPr>
            <a:t>решение кейса </a:t>
          </a:r>
          <a:endParaRPr lang="ru-RU" dirty="0"/>
        </a:p>
      </dgm:t>
    </dgm:pt>
    <dgm:pt modelId="{D562CB70-4402-4FF4-9269-0C1C2F087919}" type="parTrans" cxnId="{A0AC8221-03FA-42D7-8E72-66FAA8CBE9B3}">
      <dgm:prSet/>
      <dgm:spPr/>
      <dgm:t>
        <a:bodyPr/>
        <a:lstStyle/>
        <a:p>
          <a:endParaRPr lang="ru-RU"/>
        </a:p>
      </dgm:t>
    </dgm:pt>
    <dgm:pt modelId="{1DBF35C7-2EF7-46CC-84FA-3E8FA5D58D48}" type="sibTrans" cxnId="{A0AC8221-03FA-42D7-8E72-66FAA8CBE9B3}">
      <dgm:prSet/>
      <dgm:spPr/>
      <dgm:t>
        <a:bodyPr/>
        <a:lstStyle/>
        <a:p>
          <a:endParaRPr lang="ru-RU"/>
        </a:p>
      </dgm:t>
    </dgm:pt>
    <dgm:pt modelId="{E8FC7F11-4C59-446F-B9B5-C79D6252BA2A}">
      <dgm:prSet/>
      <dgm:spPr/>
      <dgm:t>
        <a:bodyPr/>
        <a:lstStyle/>
        <a:p>
          <a:endParaRPr lang="ru-RU"/>
        </a:p>
      </dgm:t>
    </dgm:pt>
    <dgm:pt modelId="{8ECD1EA4-C65A-4C92-AB2C-DF82C20E5A00}" type="parTrans" cxnId="{42A68F8E-B110-4374-A4E8-5DC6A2848EF5}">
      <dgm:prSet/>
      <dgm:spPr/>
      <dgm:t>
        <a:bodyPr/>
        <a:lstStyle/>
        <a:p>
          <a:endParaRPr lang="ru-RU"/>
        </a:p>
      </dgm:t>
    </dgm:pt>
    <dgm:pt modelId="{2E61CBE9-C9CF-46AD-9B07-D8BD14841011}" type="sibTrans" cxnId="{42A68F8E-B110-4374-A4E8-5DC6A2848EF5}">
      <dgm:prSet/>
      <dgm:spPr/>
      <dgm:t>
        <a:bodyPr/>
        <a:lstStyle/>
        <a:p>
          <a:endParaRPr lang="ru-RU"/>
        </a:p>
      </dgm:t>
    </dgm:pt>
    <dgm:pt modelId="{23BCFA7F-6B90-4C11-B0E3-A4998899EF47}">
      <dgm:prSet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+mn-lt"/>
              <a:ea typeface="Segoe UI" pitchFamily="34" charset="0"/>
              <a:cs typeface="Times New Roman" pitchFamily="18" charset="0"/>
            </a:rPr>
            <a:t>выделение основной проблемы </a:t>
          </a:r>
          <a:endParaRPr lang="ru-RU" b="1" dirty="0" smtClean="0">
            <a:solidFill>
              <a:schemeClr val="tx1"/>
            </a:solidFill>
            <a:latin typeface="+mn-lt"/>
            <a:ea typeface="Segoe UI" pitchFamily="34" charset="0"/>
            <a:cs typeface="Times New Roman" pitchFamily="18" charset="0"/>
          </a:endParaRPr>
        </a:p>
      </dgm:t>
    </dgm:pt>
    <dgm:pt modelId="{D37BBEE9-EB83-4145-B481-1E9F60ED3A57}" type="parTrans" cxnId="{54724CA7-DA6C-41FB-A351-59FA5577ED56}">
      <dgm:prSet/>
      <dgm:spPr/>
      <dgm:t>
        <a:bodyPr/>
        <a:lstStyle/>
        <a:p>
          <a:endParaRPr lang="ru-RU"/>
        </a:p>
      </dgm:t>
    </dgm:pt>
    <dgm:pt modelId="{EDE8F381-900F-4C01-A0AB-79C3910449EB}" type="sibTrans" cxnId="{54724CA7-DA6C-41FB-A351-59FA5577ED56}">
      <dgm:prSet/>
      <dgm:spPr/>
      <dgm:t>
        <a:bodyPr/>
        <a:lstStyle/>
        <a:p>
          <a:endParaRPr lang="ru-RU"/>
        </a:p>
      </dgm:t>
    </dgm:pt>
    <dgm:pt modelId="{6A898D95-D15D-40D4-832A-28F2B543C7B8}" type="pres">
      <dgm:prSet presAssocID="{C1D207D8-2FDC-4A7A-BEC6-7B7A0207E783}" presName="outerComposite" presStyleCnt="0">
        <dgm:presLayoutVars>
          <dgm:chMax val="5"/>
          <dgm:dir/>
          <dgm:resizeHandles val="exact"/>
        </dgm:presLayoutVars>
      </dgm:prSet>
      <dgm:spPr/>
    </dgm:pt>
    <dgm:pt modelId="{755EB5A3-41E1-4E86-B21E-FC616FF64C96}" type="pres">
      <dgm:prSet presAssocID="{C1D207D8-2FDC-4A7A-BEC6-7B7A0207E783}" presName="dummyMaxCanvas" presStyleCnt="0">
        <dgm:presLayoutVars/>
      </dgm:prSet>
      <dgm:spPr/>
    </dgm:pt>
    <dgm:pt modelId="{605CADBA-1B85-49B2-B20B-161760FD164B}" type="pres">
      <dgm:prSet presAssocID="{C1D207D8-2FDC-4A7A-BEC6-7B7A0207E78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E493B-87D3-48E2-BC36-1B565EAAB527}" type="pres">
      <dgm:prSet presAssocID="{C1D207D8-2FDC-4A7A-BEC6-7B7A0207E78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BEB3A-77E7-40BF-BC43-D461BB9FE46A}" type="pres">
      <dgm:prSet presAssocID="{C1D207D8-2FDC-4A7A-BEC6-7B7A0207E78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5477D-5DD5-45FA-938A-FD083BC8BD06}" type="pres">
      <dgm:prSet presAssocID="{C1D207D8-2FDC-4A7A-BEC6-7B7A0207E783}" presName="FiveNodes_4" presStyleLbl="node1" presStyleIdx="3" presStyleCnt="5" custScaleX="106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846B3-9876-4327-B7A2-6453D0C2FD61}" type="pres">
      <dgm:prSet presAssocID="{C1D207D8-2FDC-4A7A-BEC6-7B7A0207E78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B056B-8F72-448E-A2BB-45140CA48A65}" type="pres">
      <dgm:prSet presAssocID="{C1D207D8-2FDC-4A7A-BEC6-7B7A0207E783}" presName="FiveConn_1-2" presStyleLbl="fgAccFollowNode1" presStyleIdx="0" presStyleCnt="4">
        <dgm:presLayoutVars>
          <dgm:bulletEnabled val="1"/>
        </dgm:presLayoutVars>
      </dgm:prSet>
      <dgm:spPr/>
    </dgm:pt>
    <dgm:pt modelId="{97B14272-C18B-43EB-B696-620C873EABE7}" type="pres">
      <dgm:prSet presAssocID="{C1D207D8-2FDC-4A7A-BEC6-7B7A0207E783}" presName="FiveConn_2-3" presStyleLbl="fgAccFollowNode1" presStyleIdx="1" presStyleCnt="4">
        <dgm:presLayoutVars>
          <dgm:bulletEnabled val="1"/>
        </dgm:presLayoutVars>
      </dgm:prSet>
      <dgm:spPr/>
    </dgm:pt>
    <dgm:pt modelId="{5C497AB0-6678-44C7-BB01-C029AA4F39F5}" type="pres">
      <dgm:prSet presAssocID="{C1D207D8-2FDC-4A7A-BEC6-7B7A0207E783}" presName="FiveConn_3-4" presStyleLbl="fgAccFollowNode1" presStyleIdx="2" presStyleCnt="4">
        <dgm:presLayoutVars>
          <dgm:bulletEnabled val="1"/>
        </dgm:presLayoutVars>
      </dgm:prSet>
      <dgm:spPr/>
    </dgm:pt>
    <dgm:pt modelId="{362056A6-C79B-448F-8A3E-4F158F8051F9}" type="pres">
      <dgm:prSet presAssocID="{C1D207D8-2FDC-4A7A-BEC6-7B7A0207E783}" presName="FiveConn_4-5" presStyleLbl="fgAccFollowNode1" presStyleIdx="3" presStyleCnt="4">
        <dgm:presLayoutVars>
          <dgm:bulletEnabled val="1"/>
        </dgm:presLayoutVars>
      </dgm:prSet>
      <dgm:spPr/>
    </dgm:pt>
    <dgm:pt modelId="{2B64426B-FE39-44D6-90DB-2E9F37262F4F}" type="pres">
      <dgm:prSet presAssocID="{C1D207D8-2FDC-4A7A-BEC6-7B7A0207E78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2DDBB-B269-4D88-8D28-DFF40F09DF78}" type="pres">
      <dgm:prSet presAssocID="{C1D207D8-2FDC-4A7A-BEC6-7B7A0207E78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AD11D-D05D-4D47-94CD-6BAB1581CFDD}" type="pres">
      <dgm:prSet presAssocID="{C1D207D8-2FDC-4A7A-BEC6-7B7A0207E78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B17-B74F-47B3-B229-C0DF07269CAD}" type="pres">
      <dgm:prSet presAssocID="{C1D207D8-2FDC-4A7A-BEC6-7B7A0207E78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2F11A-5228-4C85-A032-A1064EE6F795}" type="pres">
      <dgm:prSet presAssocID="{C1D207D8-2FDC-4A7A-BEC6-7B7A0207E78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6F410-3A37-47D6-A46C-9CA58FA206DD}" srcId="{C1D207D8-2FDC-4A7A-BEC6-7B7A0207E783}" destId="{AFC3A4B1-907F-46AF-A96C-FA5711C9E81A}" srcOrd="0" destOrd="0" parTransId="{3B2DD72B-8CD7-4FB8-B6D1-D604348C10E7}" sibTransId="{79CC94A4-92D8-4244-8DA3-6BA3637F9AE3}"/>
    <dgm:cxn modelId="{E67E1F12-61ED-4436-B53A-F26D592C9EC6}" type="presOf" srcId="{90A1E0AB-FC12-40AC-BF5D-92C9A5FFDD29}" destId="{E3A2F11A-5228-4C85-A032-A1064EE6F795}" srcOrd="1" destOrd="0" presId="urn:microsoft.com/office/officeart/2005/8/layout/vProcess5"/>
    <dgm:cxn modelId="{FA27A184-4972-48E7-A5BE-A4A13D94F817}" type="presOf" srcId="{C1D207D8-2FDC-4A7A-BEC6-7B7A0207E783}" destId="{6A898D95-D15D-40D4-832A-28F2B543C7B8}" srcOrd="0" destOrd="0" presId="urn:microsoft.com/office/officeart/2005/8/layout/vProcess5"/>
    <dgm:cxn modelId="{6C59602E-E56B-4C8B-BAA2-C680F1D8581A}" type="presOf" srcId="{60B3F23D-2F3C-4750-AF08-7260A89A4985}" destId="{A25AD11D-D05D-4D47-94CD-6BAB1581CFDD}" srcOrd="1" destOrd="0" presId="urn:microsoft.com/office/officeart/2005/8/layout/vProcess5"/>
    <dgm:cxn modelId="{54724CA7-DA6C-41FB-A351-59FA5577ED56}" srcId="{C1D207D8-2FDC-4A7A-BEC6-7B7A0207E783}" destId="{23BCFA7F-6B90-4C11-B0E3-A4998899EF47}" srcOrd="1" destOrd="0" parTransId="{D37BBEE9-EB83-4145-B481-1E9F60ED3A57}" sibTransId="{EDE8F381-900F-4C01-A0AB-79C3910449EB}"/>
    <dgm:cxn modelId="{FA2C12BE-366F-4746-B258-67C69217BDCD}" type="presOf" srcId="{F974F564-9513-4C58-B842-1FCC2851B798}" destId="{5C497AB0-6678-44C7-BB01-C029AA4F39F5}" srcOrd="0" destOrd="0" presId="urn:microsoft.com/office/officeart/2005/8/layout/vProcess5"/>
    <dgm:cxn modelId="{AD273D1B-B5A0-4EC0-8B16-36C57885DF21}" type="presOf" srcId="{AFC3A4B1-907F-46AF-A96C-FA5711C9E81A}" destId="{605CADBA-1B85-49B2-B20B-161760FD164B}" srcOrd="0" destOrd="0" presId="urn:microsoft.com/office/officeart/2005/8/layout/vProcess5"/>
    <dgm:cxn modelId="{E6E33385-EFAC-4D0D-97C3-4EAD5F1DC29B}" srcId="{C1D207D8-2FDC-4A7A-BEC6-7B7A0207E783}" destId="{60B3F23D-2F3C-4750-AF08-7260A89A4985}" srcOrd="2" destOrd="0" parTransId="{E258C4F5-F62B-4EE2-97C9-C4E7350B0C4F}" sibTransId="{F974F564-9513-4C58-B842-1FCC2851B798}"/>
    <dgm:cxn modelId="{28A49EF5-4BA5-4B25-AA23-9F1C0FDD7035}" type="presOf" srcId="{23BCFA7F-6B90-4C11-B0E3-A4998899EF47}" destId="{24E2DDBB-B269-4D88-8D28-DFF40F09DF78}" srcOrd="1" destOrd="0" presId="urn:microsoft.com/office/officeart/2005/8/layout/vProcess5"/>
    <dgm:cxn modelId="{B5E44A34-E977-4102-9938-DFE29402AB72}" type="presOf" srcId="{FB12C130-7CC6-4C68-BBED-ADE713733C7A}" destId="{F385477D-5DD5-45FA-938A-FD083BC8BD06}" srcOrd="0" destOrd="0" presId="urn:microsoft.com/office/officeart/2005/8/layout/vProcess5"/>
    <dgm:cxn modelId="{42A68F8E-B110-4374-A4E8-5DC6A2848EF5}" srcId="{C1D207D8-2FDC-4A7A-BEC6-7B7A0207E783}" destId="{E8FC7F11-4C59-446F-B9B5-C79D6252BA2A}" srcOrd="5" destOrd="0" parTransId="{8ECD1EA4-C65A-4C92-AB2C-DF82C20E5A00}" sibTransId="{2E61CBE9-C9CF-46AD-9B07-D8BD14841011}"/>
    <dgm:cxn modelId="{BBA6E2A5-3CD0-4C08-A5AB-44477D0626B8}" type="presOf" srcId="{EDE8F381-900F-4C01-A0AB-79C3910449EB}" destId="{97B14272-C18B-43EB-B696-620C873EABE7}" srcOrd="0" destOrd="0" presId="urn:microsoft.com/office/officeart/2005/8/layout/vProcess5"/>
    <dgm:cxn modelId="{0C41EF5A-AF84-49BD-B743-85CC2FCF2B63}" type="presOf" srcId="{4C82D83B-EE2E-4169-9668-95B5FCD0F937}" destId="{362056A6-C79B-448F-8A3E-4F158F8051F9}" srcOrd="0" destOrd="0" presId="urn:microsoft.com/office/officeart/2005/8/layout/vProcess5"/>
    <dgm:cxn modelId="{370A5505-E916-4EED-B186-05399C52D2D8}" type="presOf" srcId="{79CC94A4-92D8-4244-8DA3-6BA3637F9AE3}" destId="{115B056B-8F72-448E-A2BB-45140CA48A65}" srcOrd="0" destOrd="0" presId="urn:microsoft.com/office/officeart/2005/8/layout/vProcess5"/>
    <dgm:cxn modelId="{F808D344-8867-4ACF-9BD9-FDCD0E2CF876}" type="presOf" srcId="{FB12C130-7CC6-4C68-BBED-ADE713733C7A}" destId="{32221B17-B74F-47B3-B229-C0DF07269CAD}" srcOrd="1" destOrd="0" presId="urn:microsoft.com/office/officeart/2005/8/layout/vProcess5"/>
    <dgm:cxn modelId="{0111F9C2-B2EA-4178-B44F-B5C781E76DFA}" type="presOf" srcId="{23BCFA7F-6B90-4C11-B0E3-A4998899EF47}" destId="{02EE493B-87D3-48E2-BC36-1B565EAAB527}" srcOrd="0" destOrd="0" presId="urn:microsoft.com/office/officeart/2005/8/layout/vProcess5"/>
    <dgm:cxn modelId="{A0AC8221-03FA-42D7-8E72-66FAA8CBE9B3}" srcId="{C1D207D8-2FDC-4A7A-BEC6-7B7A0207E783}" destId="{90A1E0AB-FC12-40AC-BF5D-92C9A5FFDD29}" srcOrd="4" destOrd="0" parTransId="{D562CB70-4402-4FF4-9269-0C1C2F087919}" sibTransId="{1DBF35C7-2EF7-46CC-84FA-3E8FA5D58D48}"/>
    <dgm:cxn modelId="{52DB1A0F-9CB3-48D0-94C1-5DD034B115FC}" type="presOf" srcId="{90A1E0AB-FC12-40AC-BF5D-92C9A5FFDD29}" destId="{21D846B3-9876-4327-B7A2-6453D0C2FD61}" srcOrd="0" destOrd="0" presId="urn:microsoft.com/office/officeart/2005/8/layout/vProcess5"/>
    <dgm:cxn modelId="{E9730E13-521A-4F56-99F3-A1075F30892B}" srcId="{C1D207D8-2FDC-4A7A-BEC6-7B7A0207E783}" destId="{FB12C130-7CC6-4C68-BBED-ADE713733C7A}" srcOrd="3" destOrd="0" parTransId="{D29218EB-8F7A-484B-9C43-1B7CDEAA2F4E}" sibTransId="{4C82D83B-EE2E-4169-9668-95B5FCD0F937}"/>
    <dgm:cxn modelId="{50C5A0B4-0ED3-47AA-B91D-54C70799ACA8}" type="presOf" srcId="{AFC3A4B1-907F-46AF-A96C-FA5711C9E81A}" destId="{2B64426B-FE39-44D6-90DB-2E9F37262F4F}" srcOrd="1" destOrd="0" presId="urn:microsoft.com/office/officeart/2005/8/layout/vProcess5"/>
    <dgm:cxn modelId="{221344A4-8C8C-420F-9BC0-3D4760D2EA58}" type="presOf" srcId="{60B3F23D-2F3C-4750-AF08-7260A89A4985}" destId="{971BEB3A-77E7-40BF-BC43-D461BB9FE46A}" srcOrd="0" destOrd="0" presId="urn:microsoft.com/office/officeart/2005/8/layout/vProcess5"/>
    <dgm:cxn modelId="{2D0E31C0-C189-4C51-8740-E4B886C30BC6}" type="presParOf" srcId="{6A898D95-D15D-40D4-832A-28F2B543C7B8}" destId="{755EB5A3-41E1-4E86-B21E-FC616FF64C96}" srcOrd="0" destOrd="0" presId="urn:microsoft.com/office/officeart/2005/8/layout/vProcess5"/>
    <dgm:cxn modelId="{ACD6647B-D98E-4614-970E-53B7C80C08CA}" type="presParOf" srcId="{6A898D95-D15D-40D4-832A-28F2B543C7B8}" destId="{605CADBA-1B85-49B2-B20B-161760FD164B}" srcOrd="1" destOrd="0" presId="urn:microsoft.com/office/officeart/2005/8/layout/vProcess5"/>
    <dgm:cxn modelId="{BEE1758E-22B7-4F9D-8D41-504ADDE199E4}" type="presParOf" srcId="{6A898D95-D15D-40D4-832A-28F2B543C7B8}" destId="{02EE493B-87D3-48E2-BC36-1B565EAAB527}" srcOrd="2" destOrd="0" presId="urn:microsoft.com/office/officeart/2005/8/layout/vProcess5"/>
    <dgm:cxn modelId="{252867F4-97E1-480D-A2A4-99897C6B18DE}" type="presParOf" srcId="{6A898D95-D15D-40D4-832A-28F2B543C7B8}" destId="{971BEB3A-77E7-40BF-BC43-D461BB9FE46A}" srcOrd="3" destOrd="0" presId="urn:microsoft.com/office/officeart/2005/8/layout/vProcess5"/>
    <dgm:cxn modelId="{C7B30C6D-55A5-45C2-AB43-67B8977CD343}" type="presParOf" srcId="{6A898D95-D15D-40D4-832A-28F2B543C7B8}" destId="{F385477D-5DD5-45FA-938A-FD083BC8BD06}" srcOrd="4" destOrd="0" presId="urn:microsoft.com/office/officeart/2005/8/layout/vProcess5"/>
    <dgm:cxn modelId="{A121A886-25FB-4B09-81BA-C741ABE89943}" type="presParOf" srcId="{6A898D95-D15D-40D4-832A-28F2B543C7B8}" destId="{21D846B3-9876-4327-B7A2-6453D0C2FD61}" srcOrd="5" destOrd="0" presId="urn:microsoft.com/office/officeart/2005/8/layout/vProcess5"/>
    <dgm:cxn modelId="{8A156C84-7B4E-4A5E-AB94-5CAB88D170CF}" type="presParOf" srcId="{6A898D95-D15D-40D4-832A-28F2B543C7B8}" destId="{115B056B-8F72-448E-A2BB-45140CA48A65}" srcOrd="6" destOrd="0" presId="urn:microsoft.com/office/officeart/2005/8/layout/vProcess5"/>
    <dgm:cxn modelId="{6EF168A9-F843-4B69-AAAA-5C0E6D300981}" type="presParOf" srcId="{6A898D95-D15D-40D4-832A-28F2B543C7B8}" destId="{97B14272-C18B-43EB-B696-620C873EABE7}" srcOrd="7" destOrd="0" presId="urn:microsoft.com/office/officeart/2005/8/layout/vProcess5"/>
    <dgm:cxn modelId="{2D2CDBD2-A0E3-411C-AF9F-4C5D887811C2}" type="presParOf" srcId="{6A898D95-D15D-40D4-832A-28F2B543C7B8}" destId="{5C497AB0-6678-44C7-BB01-C029AA4F39F5}" srcOrd="8" destOrd="0" presId="urn:microsoft.com/office/officeart/2005/8/layout/vProcess5"/>
    <dgm:cxn modelId="{3281C0EA-7A62-424A-B3C3-BFA3F08B7202}" type="presParOf" srcId="{6A898D95-D15D-40D4-832A-28F2B543C7B8}" destId="{362056A6-C79B-448F-8A3E-4F158F8051F9}" srcOrd="9" destOrd="0" presId="urn:microsoft.com/office/officeart/2005/8/layout/vProcess5"/>
    <dgm:cxn modelId="{A8F547EA-3BA2-4E96-A7B0-7BA67AFD72D5}" type="presParOf" srcId="{6A898D95-D15D-40D4-832A-28F2B543C7B8}" destId="{2B64426B-FE39-44D6-90DB-2E9F37262F4F}" srcOrd="10" destOrd="0" presId="urn:microsoft.com/office/officeart/2005/8/layout/vProcess5"/>
    <dgm:cxn modelId="{7A38B54F-B67C-4D87-943F-4ECEC0719D8B}" type="presParOf" srcId="{6A898D95-D15D-40D4-832A-28F2B543C7B8}" destId="{24E2DDBB-B269-4D88-8D28-DFF40F09DF78}" srcOrd="11" destOrd="0" presId="urn:microsoft.com/office/officeart/2005/8/layout/vProcess5"/>
    <dgm:cxn modelId="{B8A11319-8E48-4255-8DBC-53E70B9900E8}" type="presParOf" srcId="{6A898D95-D15D-40D4-832A-28F2B543C7B8}" destId="{A25AD11D-D05D-4D47-94CD-6BAB1581CFDD}" srcOrd="12" destOrd="0" presId="urn:microsoft.com/office/officeart/2005/8/layout/vProcess5"/>
    <dgm:cxn modelId="{7F4FE2BA-64E8-4948-8FE8-A840AE074174}" type="presParOf" srcId="{6A898D95-D15D-40D4-832A-28F2B543C7B8}" destId="{32221B17-B74F-47B3-B229-C0DF07269CAD}" srcOrd="13" destOrd="0" presId="urn:microsoft.com/office/officeart/2005/8/layout/vProcess5"/>
    <dgm:cxn modelId="{04735C3D-BD54-43A9-B310-5FB9729BD103}" type="presParOf" srcId="{6A898D95-D15D-40D4-832A-28F2B543C7B8}" destId="{E3A2F11A-5228-4C85-A032-A1064EE6F79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5CADBA-1B85-49B2-B20B-161760FD164B}">
      <dsp:nvSpPr>
        <dsp:cNvPr id="0" name=""/>
        <dsp:cNvSpPr/>
      </dsp:nvSpPr>
      <dsp:spPr>
        <a:xfrm>
          <a:off x="0" y="0"/>
          <a:ext cx="5304130" cy="73152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ea typeface="Segoe UI" pitchFamily="34" charset="0"/>
              <a:cs typeface="Times New Roman" pitchFamily="18" charset="0"/>
            </a:rPr>
            <a:t>знакомство с ситуацией, её особенностями</a:t>
          </a:r>
          <a:endParaRPr lang="ru-RU" sz="2000" kern="1200" dirty="0"/>
        </a:p>
      </dsp:txBody>
      <dsp:txXfrm>
        <a:off x="0" y="0"/>
        <a:ext cx="4472026" cy="731520"/>
      </dsp:txXfrm>
    </dsp:sp>
    <dsp:sp modelId="{02EE493B-87D3-48E2-BC36-1B565EAAB527}">
      <dsp:nvSpPr>
        <dsp:cNvPr id="0" name=""/>
        <dsp:cNvSpPr/>
      </dsp:nvSpPr>
      <dsp:spPr>
        <a:xfrm>
          <a:off x="396087" y="833120"/>
          <a:ext cx="5304130" cy="73152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ea typeface="Segoe UI" pitchFamily="34" charset="0"/>
              <a:cs typeface="Times New Roman" pitchFamily="18" charset="0"/>
            </a:rPr>
            <a:t>выделение основной проблемы </a:t>
          </a:r>
          <a:endParaRPr lang="ru-RU" sz="2000" b="1" kern="1200" dirty="0" smtClean="0">
            <a:solidFill>
              <a:schemeClr val="tx1"/>
            </a:solidFill>
            <a:latin typeface="+mn-lt"/>
            <a:ea typeface="Segoe UI" pitchFamily="34" charset="0"/>
            <a:cs typeface="Times New Roman" pitchFamily="18" charset="0"/>
          </a:endParaRPr>
        </a:p>
      </dsp:txBody>
      <dsp:txXfrm>
        <a:off x="396087" y="833120"/>
        <a:ext cx="4432554" cy="731519"/>
      </dsp:txXfrm>
    </dsp:sp>
    <dsp:sp modelId="{971BEB3A-77E7-40BF-BC43-D461BB9FE46A}">
      <dsp:nvSpPr>
        <dsp:cNvPr id="0" name=""/>
        <dsp:cNvSpPr/>
      </dsp:nvSpPr>
      <dsp:spPr>
        <a:xfrm>
          <a:off x="792175" y="1666240"/>
          <a:ext cx="5304130" cy="73152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ea typeface="Segoe UI" pitchFamily="34" charset="0"/>
              <a:cs typeface="Times New Roman" pitchFamily="18" charset="0"/>
            </a:rPr>
            <a:t>«мозговой штурм»</a:t>
          </a:r>
          <a:endParaRPr lang="ru-RU" sz="2000" kern="1200" dirty="0"/>
        </a:p>
      </dsp:txBody>
      <dsp:txXfrm>
        <a:off x="792175" y="1666240"/>
        <a:ext cx="4432554" cy="731519"/>
      </dsp:txXfrm>
    </dsp:sp>
    <dsp:sp modelId="{F385477D-5DD5-45FA-938A-FD083BC8BD06}">
      <dsp:nvSpPr>
        <dsp:cNvPr id="0" name=""/>
        <dsp:cNvSpPr/>
      </dsp:nvSpPr>
      <dsp:spPr>
        <a:xfrm>
          <a:off x="1012086" y="2499360"/>
          <a:ext cx="5656483" cy="73152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ea typeface="Segoe UI" pitchFamily="34" charset="0"/>
              <a:cs typeface="Times New Roman" pitchFamily="18" charset="0"/>
            </a:rPr>
            <a:t>анализ последствий, решений</a:t>
          </a:r>
          <a:endParaRPr lang="ru-RU" sz="2000" kern="1200" dirty="0"/>
        </a:p>
      </dsp:txBody>
      <dsp:txXfrm>
        <a:off x="1012086" y="2499360"/>
        <a:ext cx="4727009" cy="731519"/>
      </dsp:txXfrm>
    </dsp:sp>
    <dsp:sp modelId="{21D846B3-9876-4327-B7A2-6453D0C2FD61}">
      <dsp:nvSpPr>
        <dsp:cNvPr id="0" name=""/>
        <dsp:cNvSpPr/>
      </dsp:nvSpPr>
      <dsp:spPr>
        <a:xfrm>
          <a:off x="1584350" y="3332480"/>
          <a:ext cx="5304130" cy="73152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ea typeface="Segoe UI" pitchFamily="34" charset="0"/>
              <a:cs typeface="Times New Roman" pitchFamily="18" charset="0"/>
            </a:rPr>
            <a:t>решение кейса </a:t>
          </a:r>
          <a:endParaRPr lang="ru-RU" sz="2000" kern="1200" dirty="0"/>
        </a:p>
      </dsp:txBody>
      <dsp:txXfrm>
        <a:off x="1584350" y="3332480"/>
        <a:ext cx="4432554" cy="731519"/>
      </dsp:txXfrm>
    </dsp:sp>
    <dsp:sp modelId="{115B056B-8F72-448E-A2BB-45140CA48A65}">
      <dsp:nvSpPr>
        <dsp:cNvPr id="0" name=""/>
        <dsp:cNvSpPr/>
      </dsp:nvSpPr>
      <dsp:spPr>
        <a:xfrm>
          <a:off x="482864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828642" y="534416"/>
        <a:ext cx="475488" cy="475488"/>
      </dsp:txXfrm>
    </dsp:sp>
    <dsp:sp modelId="{97B14272-C18B-43EB-B696-620C873EABE7}">
      <dsp:nvSpPr>
        <dsp:cNvPr id="0" name=""/>
        <dsp:cNvSpPr/>
      </dsp:nvSpPr>
      <dsp:spPr>
        <a:xfrm>
          <a:off x="5224730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224730" y="1367536"/>
        <a:ext cx="475488" cy="475488"/>
      </dsp:txXfrm>
    </dsp:sp>
    <dsp:sp modelId="{5C497AB0-6678-44C7-BB01-C029AA4F39F5}">
      <dsp:nvSpPr>
        <dsp:cNvPr id="0" name=""/>
        <dsp:cNvSpPr/>
      </dsp:nvSpPr>
      <dsp:spPr>
        <a:xfrm>
          <a:off x="5620817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620817" y="2188464"/>
        <a:ext cx="475488" cy="475488"/>
      </dsp:txXfrm>
    </dsp:sp>
    <dsp:sp modelId="{362056A6-C79B-448F-8A3E-4F158F8051F9}">
      <dsp:nvSpPr>
        <dsp:cNvPr id="0" name=""/>
        <dsp:cNvSpPr/>
      </dsp:nvSpPr>
      <dsp:spPr>
        <a:xfrm>
          <a:off x="6016905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016905" y="3029712"/>
        <a:ext cx="475488" cy="47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/>
          <p:nvPr/>
        </p:nvSpPr>
        <p:spPr>
          <a:xfrm>
            <a:off x="541021" y="2551837"/>
            <a:ext cx="886802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cap="none" dirty="0">
                <a:solidFill>
                  <a:srgbClr val="FFD966"/>
                </a:solidFill>
                <a:latin typeface="Arial Black"/>
                <a:ea typeface="Arial Black"/>
                <a:cs typeface="Arial Black"/>
                <a:sym typeface="Arial Black"/>
              </a:rPr>
              <a:t>МЕТОД </a:t>
            </a:r>
            <a:endParaRPr sz="5400" cap="none" dirty="0">
              <a:solidFill>
                <a:srgbClr val="FFD96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cap="none" dirty="0">
                <a:solidFill>
                  <a:srgbClr val="FFD966"/>
                </a:solidFill>
                <a:latin typeface="Arial Black"/>
                <a:ea typeface="Arial Black"/>
                <a:cs typeface="Arial Black"/>
                <a:sym typeface="Arial Black"/>
              </a:rPr>
              <a:t>КЕЙСОВ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3" descr="http://icons101.com/icon_png/size_512/id_31802/The_Case_by_JoyVinc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447800"/>
            <a:ext cx="4432300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67945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Использование кейсов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428625" y="1071563"/>
            <a:ext cx="8286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Кейс дает возможность </a:t>
            </a:r>
            <a:r>
              <a:rPr lang="ru-RU" sz="2400" b="1" dirty="0" smtClean="0">
                <a:solidFill>
                  <a:schemeClr val="bg1"/>
                </a:solidFill>
              </a:rPr>
              <a:t>педагогу </a:t>
            </a:r>
            <a:r>
              <a:rPr lang="ru-RU" sz="2400" b="1" dirty="0">
                <a:solidFill>
                  <a:schemeClr val="bg1"/>
                </a:solidFill>
              </a:rPr>
              <a:t>использовать его на любой стадии обучения и для различных целей. </a:t>
            </a:r>
          </a:p>
        </p:txBody>
      </p:sp>
      <p:grpSp>
        <p:nvGrpSpPr>
          <p:cNvPr id="3" name="Группа 49"/>
          <p:cNvGrpSpPr>
            <a:grpSpLocks/>
          </p:cNvGrpSpPr>
          <p:nvPr/>
        </p:nvGrpSpPr>
        <p:grpSpPr bwMode="auto">
          <a:xfrm>
            <a:off x="357188" y="2225333"/>
            <a:ext cx="8358187" cy="4071938"/>
            <a:chOff x="285720" y="1857364"/>
            <a:chExt cx="8358246" cy="4071966"/>
          </a:xfrm>
        </p:grpSpPr>
        <p:cxnSp>
          <p:nvCxnSpPr>
            <p:cNvPr id="14" name="Прямая соединительная линия 13"/>
            <p:cNvCxnSpPr>
              <a:endCxn id="0" idx="0"/>
            </p:cNvCxnSpPr>
            <p:nvPr/>
          </p:nvCxnSpPr>
          <p:spPr>
            <a:xfrm rot="10800000" flipV="1">
              <a:off x="2571736" y="2643182"/>
              <a:ext cx="1000132" cy="285752"/>
            </a:xfrm>
            <a:prstGeom prst="line">
              <a:avLst/>
            </a:prstGeom>
            <a:ln w="635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endCxn id="0" idx="0"/>
            </p:cNvCxnSpPr>
            <p:nvPr/>
          </p:nvCxnSpPr>
          <p:spPr>
            <a:xfrm>
              <a:off x="5286380" y="2643182"/>
              <a:ext cx="1108083" cy="285752"/>
            </a:xfrm>
            <a:prstGeom prst="line">
              <a:avLst/>
            </a:prstGeom>
            <a:ln w="635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Скругленный прямоугольник 6"/>
            <p:cNvGrpSpPr>
              <a:grpSpLocks/>
            </p:cNvGrpSpPr>
            <p:nvPr/>
          </p:nvGrpSpPr>
          <p:grpSpPr bwMode="auto">
            <a:xfrm>
              <a:off x="2836342" y="1820026"/>
              <a:ext cx="3127270" cy="859542"/>
              <a:chOff x="2907792" y="1962912"/>
              <a:chExt cx="3127248" cy="859536"/>
            </a:xfrm>
          </p:grpSpPr>
          <p:pic>
            <p:nvPicPr>
              <p:cNvPr id="39942" name="Скругленный прямоугольник 6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07792" y="1962912"/>
                <a:ext cx="3127248" cy="859536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39943" name="Text Box 7"/>
              <p:cNvSpPr txBox="1">
                <a:spLocks noChangeArrowheads="1"/>
              </p:cNvSpPr>
              <p:nvPr/>
            </p:nvSpPr>
            <p:spPr bwMode="auto">
              <a:xfrm>
                <a:off x="2967298" y="2038610"/>
                <a:ext cx="2995092" cy="709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 b="1" dirty="0">
                  <a:solidFill>
                    <a:srgbClr val="FFFFFF"/>
                  </a:solidFill>
                  <a:latin typeface="Verdana" pitchFamily="34" charset="0"/>
                </a:endParaRPr>
              </a:p>
              <a:p>
                <a:pPr algn="ctr"/>
                <a:r>
                  <a:rPr lang="ru-RU" b="1" dirty="0">
                    <a:latin typeface="Verdana" pitchFamily="34" charset="0"/>
                  </a:rPr>
                  <a:t>Кейс - обучение</a:t>
                </a:r>
              </a:p>
              <a:p>
                <a:pPr algn="ctr"/>
                <a:endParaRPr lang="ru-RU" dirty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5" name="Скругленный прямоугольник 8"/>
            <p:cNvGrpSpPr>
              <a:grpSpLocks/>
            </p:cNvGrpSpPr>
            <p:nvPr/>
          </p:nvGrpSpPr>
          <p:grpSpPr bwMode="auto">
            <a:xfrm>
              <a:off x="818552" y="2886833"/>
              <a:ext cx="3499129" cy="932694"/>
              <a:chOff x="890016" y="3029712"/>
              <a:chExt cx="3499104" cy="932688"/>
            </a:xfrm>
          </p:grpSpPr>
          <p:pic>
            <p:nvPicPr>
              <p:cNvPr id="39945" name="Скругленный прямоугольник 8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90016" y="3029712"/>
                <a:ext cx="3499104" cy="9326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</p:pic>
          <p:sp>
            <p:nvSpPr>
              <p:cNvPr id="39946" name="Text Box 10"/>
              <p:cNvSpPr txBox="1">
                <a:spLocks noChangeArrowheads="1"/>
              </p:cNvSpPr>
              <p:nvPr/>
            </p:nvSpPr>
            <p:spPr bwMode="auto">
              <a:xfrm>
                <a:off x="970536" y="3113661"/>
                <a:ext cx="3345304" cy="773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>
                    <a:latin typeface="Verdana" pitchFamily="34" charset="0"/>
                  </a:rPr>
                  <a:t>Открытая дискуссия</a:t>
                </a:r>
              </a:p>
            </p:txBody>
          </p:sp>
        </p:grpSp>
        <p:grpSp>
          <p:nvGrpSpPr>
            <p:cNvPr id="6" name="Скругленный прямоугольник 9"/>
            <p:cNvGrpSpPr>
              <a:grpSpLocks/>
            </p:cNvGrpSpPr>
            <p:nvPr/>
          </p:nvGrpSpPr>
          <p:grpSpPr bwMode="auto">
            <a:xfrm>
              <a:off x="4677347" y="2886833"/>
              <a:ext cx="3425976" cy="932694"/>
              <a:chOff x="4748784" y="3029712"/>
              <a:chExt cx="3425952" cy="932688"/>
            </a:xfrm>
          </p:grpSpPr>
          <p:pic>
            <p:nvPicPr>
              <p:cNvPr id="39948" name="Скругленный прямоугольник 9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48784" y="3029712"/>
                <a:ext cx="3425952" cy="9326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39949" name="Text Box 13"/>
              <p:cNvSpPr txBox="1">
                <a:spLocks noChangeArrowheads="1"/>
              </p:cNvSpPr>
              <p:nvPr/>
            </p:nvSpPr>
            <p:spPr bwMode="auto">
              <a:xfrm>
                <a:off x="4828161" y="3113661"/>
                <a:ext cx="3273866" cy="773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 dirty="0">
                    <a:latin typeface="Verdana" pitchFamily="34" charset="0"/>
                  </a:rPr>
                  <a:t>Опрос (презентация)</a:t>
                </a:r>
              </a:p>
            </p:txBody>
          </p:sp>
        </p:grpSp>
        <p:cxnSp>
          <p:nvCxnSpPr>
            <p:cNvPr id="23" name="Прямая соединительная линия 22"/>
            <p:cNvCxnSpPr>
              <a:endCxn id="0" idx="0"/>
            </p:cNvCxnSpPr>
            <p:nvPr/>
          </p:nvCxnSpPr>
          <p:spPr>
            <a:xfrm rot="5400000">
              <a:off x="1285852" y="3857628"/>
              <a:ext cx="357189" cy="214315"/>
            </a:xfrm>
            <a:prstGeom prst="line">
              <a:avLst/>
            </a:prstGeom>
            <a:ln w="635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endCxn id="0" idx="0"/>
            </p:cNvCxnSpPr>
            <p:nvPr/>
          </p:nvCxnSpPr>
          <p:spPr>
            <a:xfrm rot="5400000">
              <a:off x="4929190" y="4071942"/>
              <a:ext cx="1285884" cy="714380"/>
            </a:xfrm>
            <a:prstGeom prst="line">
              <a:avLst/>
            </a:prstGeom>
            <a:ln w="635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0" idx="0"/>
            </p:cNvCxnSpPr>
            <p:nvPr/>
          </p:nvCxnSpPr>
          <p:spPr>
            <a:xfrm rot="16200000" flipH="1">
              <a:off x="6589727" y="3983042"/>
              <a:ext cx="1285884" cy="892181"/>
            </a:xfrm>
            <a:prstGeom prst="line">
              <a:avLst/>
            </a:prstGeom>
            <a:ln w="635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endCxn id="0" idx="0"/>
            </p:cNvCxnSpPr>
            <p:nvPr/>
          </p:nvCxnSpPr>
          <p:spPr>
            <a:xfrm rot="16200000" flipH="1">
              <a:off x="3286116" y="3857628"/>
              <a:ext cx="357189" cy="214315"/>
            </a:xfrm>
            <a:prstGeom prst="line">
              <a:avLst/>
            </a:prstGeom>
            <a:ln w="635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Скругленный прямоугольник 30"/>
            <p:cNvGrpSpPr>
              <a:grpSpLocks/>
            </p:cNvGrpSpPr>
            <p:nvPr/>
          </p:nvGrpSpPr>
          <p:grpSpPr bwMode="auto">
            <a:xfrm>
              <a:off x="245524" y="4106041"/>
              <a:ext cx="2218960" cy="926598"/>
              <a:chOff x="316992" y="4248912"/>
              <a:chExt cx="2218944" cy="926592"/>
            </a:xfrm>
          </p:grpSpPr>
          <p:pic>
            <p:nvPicPr>
              <p:cNvPr id="39955" name="Скругленный прямоугольник 30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6992" y="4248912"/>
                <a:ext cx="2218944" cy="926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sp>
            <p:nvSpPr>
              <p:cNvPr id="39956" name="Text Box 20"/>
              <p:cNvSpPr txBox="1">
                <a:spLocks noChangeArrowheads="1"/>
              </p:cNvSpPr>
              <p:nvPr/>
            </p:nvSpPr>
            <p:spPr bwMode="auto">
              <a:xfrm>
                <a:off x="431013" y="4360075"/>
                <a:ext cx="1995475" cy="709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 dirty="0">
                    <a:latin typeface="Verdana" pitchFamily="34" charset="0"/>
                  </a:rPr>
                  <a:t>Руководимая </a:t>
                </a:r>
              </a:p>
            </p:txBody>
          </p:sp>
        </p:grpSp>
        <p:grpSp>
          <p:nvGrpSpPr>
            <p:cNvPr id="8" name="Скругленный прямоугольник 35"/>
            <p:cNvGrpSpPr>
              <a:grpSpLocks/>
            </p:cNvGrpSpPr>
            <p:nvPr/>
          </p:nvGrpSpPr>
          <p:grpSpPr bwMode="auto">
            <a:xfrm>
              <a:off x="2458387" y="4106041"/>
              <a:ext cx="2218960" cy="926598"/>
              <a:chOff x="2529840" y="4248912"/>
              <a:chExt cx="2218944" cy="926592"/>
            </a:xfrm>
          </p:grpSpPr>
          <p:pic>
            <p:nvPicPr>
              <p:cNvPr id="39958" name="Скругленный прямоугольник 35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29840" y="4248912"/>
                <a:ext cx="2218944" cy="9265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</p:pic>
          <p:sp>
            <p:nvSpPr>
              <p:cNvPr id="39959" name="Text Box 23"/>
              <p:cNvSpPr txBox="1">
                <a:spLocks noChangeArrowheads="1"/>
              </p:cNvSpPr>
              <p:nvPr/>
            </p:nvSpPr>
            <p:spPr bwMode="auto">
              <a:xfrm>
                <a:off x="2645575" y="4360075"/>
                <a:ext cx="1995475" cy="7096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 dirty="0">
                    <a:latin typeface="Verdana" pitchFamily="34" charset="0"/>
                  </a:rPr>
                  <a:t>Свободная </a:t>
                </a:r>
              </a:p>
            </p:txBody>
          </p:sp>
        </p:grpSp>
        <p:grpSp>
          <p:nvGrpSpPr>
            <p:cNvPr id="9" name="Скругленный прямоугольник 39"/>
            <p:cNvGrpSpPr>
              <a:grpSpLocks/>
            </p:cNvGrpSpPr>
            <p:nvPr/>
          </p:nvGrpSpPr>
          <p:grpSpPr bwMode="auto">
            <a:xfrm>
              <a:off x="3744652" y="5032640"/>
              <a:ext cx="2932197" cy="932694"/>
              <a:chOff x="3816096" y="5175504"/>
              <a:chExt cx="2932176" cy="932688"/>
            </a:xfrm>
          </p:grpSpPr>
          <p:pic>
            <p:nvPicPr>
              <p:cNvPr id="39961" name="Скругленный прямоугольник 39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16096" y="5175504"/>
                <a:ext cx="2932176" cy="9326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sp>
            <p:nvSpPr>
              <p:cNvPr id="39962" name="Text Box 26"/>
              <p:cNvSpPr txBox="1">
                <a:spLocks noChangeArrowheads="1"/>
              </p:cNvSpPr>
              <p:nvPr/>
            </p:nvSpPr>
            <p:spPr bwMode="auto">
              <a:xfrm>
                <a:off x="3931450" y="5288763"/>
                <a:ext cx="2709850" cy="709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 dirty="0">
                    <a:latin typeface="Verdana" pitchFamily="34" charset="0"/>
                  </a:rPr>
                  <a:t>Индивидуальный</a:t>
                </a:r>
              </a:p>
            </p:txBody>
          </p:sp>
        </p:grpSp>
        <p:grpSp>
          <p:nvGrpSpPr>
            <p:cNvPr id="10" name="Скругленный прямоугольник 41"/>
            <p:cNvGrpSpPr>
              <a:grpSpLocks/>
            </p:cNvGrpSpPr>
            <p:nvPr/>
          </p:nvGrpSpPr>
          <p:grpSpPr bwMode="auto">
            <a:xfrm>
              <a:off x="6676849" y="5032640"/>
              <a:ext cx="1999502" cy="932694"/>
              <a:chOff x="6748272" y="5175504"/>
              <a:chExt cx="1999488" cy="932688"/>
            </a:xfrm>
          </p:grpSpPr>
          <p:pic>
            <p:nvPicPr>
              <p:cNvPr id="39964" name="Скругленный прямоугольник 41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748272" y="5175504"/>
                <a:ext cx="1999488" cy="9326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</p:pic>
          <p:sp>
            <p:nvSpPr>
              <p:cNvPr id="39965" name="Text Box 29"/>
              <p:cNvSpPr txBox="1">
                <a:spLocks noChangeArrowheads="1"/>
              </p:cNvSpPr>
              <p:nvPr/>
            </p:nvSpPr>
            <p:spPr bwMode="auto">
              <a:xfrm>
                <a:off x="6860388" y="5288763"/>
                <a:ext cx="1781162" cy="709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 dirty="0">
                    <a:latin typeface="Verdana" pitchFamily="34" charset="0"/>
                  </a:rPr>
                  <a:t>Групповой 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Кейс – технология 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2700997"/>
            <a:ext cx="7886700" cy="347596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Это метод активного проблемно – ситуационного анализа, основанный на обучении путем решения конкретных задач-ситуаций (кейсов). 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/>
          <p:nvPr/>
        </p:nvSpPr>
        <p:spPr>
          <a:xfrm flipH="1">
            <a:off x="-361888" y="-139700"/>
            <a:ext cx="5457349" cy="7137400"/>
          </a:xfrm>
          <a:custGeom>
            <a:avLst/>
            <a:gdLst/>
            <a:ahLst/>
            <a:cxnLst/>
            <a:rect l="l" t="t" r="r" b="b"/>
            <a:pathLst>
              <a:path w="12166600" h="14452600" extrusionOk="0">
                <a:moveTo>
                  <a:pt x="1168400" y="152400"/>
                </a:moveTo>
                <a:lnTo>
                  <a:pt x="0" y="1320800"/>
                </a:lnTo>
                <a:lnTo>
                  <a:pt x="1092200" y="2413000"/>
                </a:lnTo>
                <a:lnTo>
                  <a:pt x="127000" y="3378200"/>
                </a:lnTo>
                <a:lnTo>
                  <a:pt x="1066800" y="4318000"/>
                </a:lnTo>
                <a:lnTo>
                  <a:pt x="50800" y="5334000"/>
                </a:lnTo>
                <a:lnTo>
                  <a:pt x="1244600" y="6527800"/>
                </a:lnTo>
                <a:lnTo>
                  <a:pt x="279400" y="7493000"/>
                </a:lnTo>
                <a:lnTo>
                  <a:pt x="1193800" y="8407400"/>
                </a:lnTo>
                <a:lnTo>
                  <a:pt x="355600" y="9245600"/>
                </a:lnTo>
                <a:lnTo>
                  <a:pt x="1270000" y="10160000"/>
                </a:lnTo>
                <a:lnTo>
                  <a:pt x="50800" y="11379200"/>
                </a:lnTo>
                <a:lnTo>
                  <a:pt x="1371600" y="12700000"/>
                </a:lnTo>
                <a:lnTo>
                  <a:pt x="685800" y="13385800"/>
                </a:lnTo>
                <a:lnTo>
                  <a:pt x="1752600" y="14452600"/>
                </a:lnTo>
                <a:lnTo>
                  <a:pt x="2336800" y="14427200"/>
                </a:lnTo>
                <a:lnTo>
                  <a:pt x="12166600" y="14427200"/>
                </a:lnTo>
                <a:lnTo>
                  <a:pt x="12166600" y="0"/>
                </a:lnTo>
                <a:lnTo>
                  <a:pt x="1168400" y="15240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5174145" y="1613320"/>
            <a:ext cx="3826566" cy="441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Имеет субъективную практическую ценность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2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Является проблемой, </a:t>
            </a:r>
            <a:br>
              <a:rPr lang="ru-RU" sz="24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для которой кем-то уже было выработано </a:t>
            </a:r>
            <a:br>
              <a:rPr lang="ru-RU" sz="24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решение;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20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Своей главной целью ставит достижение образовательного результата </a:t>
            </a:r>
            <a:endParaRPr/>
          </a:p>
        </p:txBody>
      </p:sp>
      <p:sp>
        <p:nvSpPr>
          <p:cNvPr id="171" name="Google Shape;171;p26"/>
          <p:cNvSpPr/>
          <p:nvPr/>
        </p:nvSpPr>
        <p:spPr>
          <a:xfrm>
            <a:off x="190500" y="1613320"/>
            <a:ext cx="4572000" cy="502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Имеет объективную практическую ценность;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одинаковой мере непредсказуем как в процессе работы над ним, так и при ее завершении;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Предполагает решение актуальных проблем;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Является гибким в направлении работы над ним и скорости ее выполнения</a:t>
            </a: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330200" y="440423"/>
            <a:ext cx="28371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ПРОЕКТ</a:t>
            </a:r>
            <a:endParaRPr/>
          </a:p>
        </p:txBody>
      </p:sp>
      <p:sp>
        <p:nvSpPr>
          <p:cNvPr id="173" name="Google Shape;173;p26"/>
          <p:cNvSpPr/>
          <p:nvPr/>
        </p:nvSpPr>
        <p:spPr>
          <a:xfrm>
            <a:off x="5457349" y="440423"/>
            <a:ext cx="28371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cap="none">
                <a:solidFill>
                  <a:srgbClr val="FFD966"/>
                </a:solidFill>
                <a:latin typeface="Arial Black"/>
                <a:ea typeface="Arial Black"/>
                <a:cs typeface="Arial Black"/>
                <a:sym typeface="Arial Black"/>
              </a:rPr>
              <a:t>КЕЙС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>
            <a:off x="0" y="0"/>
            <a:ext cx="4330699" cy="68580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464821" y="2749659"/>
            <a:ext cx="431037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Проблемы нет, задача решена, продукт известен</a:t>
            </a:r>
            <a:endParaRPr dirty="0"/>
          </a:p>
        </p:txBody>
      </p:sp>
      <p:sp>
        <p:nvSpPr>
          <p:cNvPr id="155" name="Google Shape;155;p24"/>
          <p:cNvSpPr/>
          <p:nvPr/>
        </p:nvSpPr>
        <p:spPr>
          <a:xfrm>
            <a:off x="464821" y="322229"/>
            <a:ext cx="88680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КЕЙС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5160453" y="2444859"/>
            <a:ext cx="398354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Ищем </a:t>
            </a:r>
            <a:r>
              <a:rPr lang="ru-RU" sz="2800" b="1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способ</a:t>
            </a:r>
            <a:r>
              <a:rPr lang="ru-RU" sz="28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, благодаря которому было найдено такое решение и получен продукт</a:t>
            </a:r>
            <a:endParaRPr/>
          </a:p>
        </p:txBody>
      </p:sp>
      <p:sp>
        <p:nvSpPr>
          <p:cNvPr id="157" name="Google Shape;157;p24"/>
          <p:cNvSpPr/>
          <p:nvPr/>
        </p:nvSpPr>
        <p:spPr>
          <a:xfrm rot="5400000">
            <a:off x="1200150" y="3130550"/>
            <a:ext cx="6857999" cy="596900"/>
          </a:xfrm>
          <a:prstGeom prst="triangle">
            <a:avLst>
              <a:gd name="adj" fmla="val 50752"/>
            </a:avLst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Создание кейса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Для </a:t>
            </a: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кого и чего пишется кейс? </a:t>
            </a:r>
            <a:endParaRPr lang="ru-RU" sz="3600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endParaRPr lang="ru-RU" sz="3600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Чему 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должны научиться дети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?</a:t>
            </a:r>
          </a:p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Какие </a:t>
            </a: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уроки они из этого извлекут? 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Методы кейс - технологии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хе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602" y="1885070"/>
            <a:ext cx="7498081" cy="4186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365126"/>
            <a:ext cx="8750105" cy="132556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Кейс 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состоит 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: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4048" y="3446584"/>
            <a:ext cx="5430130" cy="109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вспомогательной </a:t>
            </a:r>
            <a:r>
              <a:rPr lang="ru-RU" sz="2400" b="1" dirty="0" smtClean="0">
                <a:solidFill>
                  <a:schemeClr val="tx1"/>
                </a:solidFill>
              </a:rPr>
              <a:t>информация, </a:t>
            </a:r>
            <a:r>
              <a:rPr lang="ru-RU" sz="2400" b="1" dirty="0" smtClean="0">
                <a:solidFill>
                  <a:schemeClr val="tx1"/>
                </a:solidFill>
              </a:rPr>
              <a:t>необходимой </a:t>
            </a:r>
            <a:r>
              <a:rPr lang="ru-RU" sz="2400" b="1" dirty="0" smtClean="0">
                <a:solidFill>
                  <a:schemeClr val="tx1"/>
                </a:solidFill>
              </a:rPr>
              <a:t>для анализа </a:t>
            </a:r>
            <a:r>
              <a:rPr lang="ru-RU" sz="2400" b="1" dirty="0" smtClean="0">
                <a:solidFill>
                  <a:schemeClr val="tx1"/>
                </a:solidFill>
              </a:rPr>
              <a:t>кейса 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572" y="1716258"/>
            <a:ext cx="5106572" cy="9425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описание конкретной </a:t>
            </a:r>
            <a:r>
              <a:rPr lang="ru-RU" sz="2400" b="1" dirty="0" smtClean="0">
                <a:solidFill>
                  <a:schemeClr val="tx1"/>
                </a:solidFill>
              </a:rPr>
              <a:t>ситуации 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4031" y="5345722"/>
            <a:ext cx="3882683" cy="9566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задания </a:t>
            </a:r>
            <a:r>
              <a:rPr lang="ru-RU" sz="2400" b="1" dirty="0" smtClean="0">
                <a:solidFill>
                  <a:schemeClr val="tx1"/>
                </a:solidFill>
              </a:rPr>
              <a:t>к </a:t>
            </a:r>
            <a:r>
              <a:rPr lang="ru-RU" sz="2400" b="1" dirty="0" smtClean="0">
                <a:solidFill>
                  <a:schemeClr val="tx1"/>
                </a:solidFill>
              </a:rPr>
              <a:t>кейсу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Работа обучающегося с кейсом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38066" y="2128520"/>
          <a:ext cx="688848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3562" cy="7651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Виды кейсов</a:t>
            </a:r>
          </a:p>
        </p:txBody>
      </p:sp>
      <p:pic>
        <p:nvPicPr>
          <p:cNvPr id="38915" name="Рисунок 5" descr="docum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60" y="1555580"/>
            <a:ext cx="1238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7" descr="24240_im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32" y="3175782"/>
            <a:ext cx="123825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9" descr="item_52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860" y="5165042"/>
            <a:ext cx="15716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11"/>
          <p:cNvSpPr txBox="1">
            <a:spLocks noChangeArrowheads="1"/>
          </p:cNvSpPr>
          <p:nvPr/>
        </p:nvSpPr>
        <p:spPr bwMode="auto">
          <a:xfrm>
            <a:off x="2044651" y="1542610"/>
            <a:ext cx="6715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Печатный кейс (может содержать графики, таблицы, диаграммы, иллюстрации, что делает его более наглядным).</a:t>
            </a:r>
          </a:p>
        </p:txBody>
      </p:sp>
      <p:sp>
        <p:nvSpPr>
          <p:cNvPr id="38919" name="TextBox 12"/>
          <p:cNvSpPr txBox="1">
            <a:spLocks noChangeArrowheads="1"/>
          </p:cNvSpPr>
          <p:nvPr/>
        </p:nvSpPr>
        <p:spPr bwMode="auto">
          <a:xfrm>
            <a:off x="2127959" y="3331625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Мультимедиа - </a:t>
            </a:r>
            <a:r>
              <a:rPr lang="ru-RU" sz="2000" b="1" dirty="0" smtClean="0">
                <a:solidFill>
                  <a:schemeClr val="bg1"/>
                </a:solidFill>
              </a:rPr>
              <a:t>кейс.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8920" name="TextBox 13"/>
          <p:cNvSpPr txBox="1">
            <a:spLocks noChangeArrowheads="1"/>
          </p:cNvSpPr>
          <p:nvPr/>
        </p:nvSpPr>
        <p:spPr bwMode="auto">
          <a:xfrm>
            <a:off x="2184229" y="5336052"/>
            <a:ext cx="6715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Видео кейс (может содержать фильм, аудио и видео материалы</a:t>
            </a:r>
            <a:r>
              <a:rPr lang="ru-RU" sz="2000" b="1" dirty="0" smtClean="0">
                <a:solidFill>
                  <a:schemeClr val="bg1"/>
                </a:solidFill>
              </a:rPr>
              <a:t>..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223</Words>
  <Application>Microsoft Office PowerPoint</Application>
  <PresentationFormat>Экран (4:3)</PresentationFormat>
  <Paragraphs>49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Segoe UI</vt:lpstr>
      <vt:lpstr>Times New Roman</vt:lpstr>
      <vt:lpstr>Verdana</vt:lpstr>
      <vt:lpstr>Тема Office</vt:lpstr>
      <vt:lpstr>Слайд 1</vt:lpstr>
      <vt:lpstr>Кейс – технология </vt:lpstr>
      <vt:lpstr>Слайд 3</vt:lpstr>
      <vt:lpstr>Слайд 4</vt:lpstr>
      <vt:lpstr>Создание кейса</vt:lpstr>
      <vt:lpstr>Методы кейс - технологии</vt:lpstr>
      <vt:lpstr>Кейс состоит :</vt:lpstr>
      <vt:lpstr>Работа обучающегося с кейсом</vt:lpstr>
      <vt:lpstr>Виды кейсов</vt:lpstr>
      <vt:lpstr>Использование кейсов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Пумба</cp:lastModifiedBy>
  <cp:revision>20</cp:revision>
  <dcterms:modified xsi:type="dcterms:W3CDTF">2020-03-17T18:29:41Z</dcterms:modified>
</cp:coreProperties>
</file>